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8"/>
  </p:notesMasterIdLst>
  <p:sldIdLst>
    <p:sldId id="256" r:id="rId2"/>
    <p:sldId id="257" r:id="rId3"/>
    <p:sldId id="280" r:id="rId4"/>
    <p:sldId id="260" r:id="rId5"/>
    <p:sldId id="279" r:id="rId6"/>
    <p:sldId id="261" r:id="rId7"/>
    <p:sldId id="272" r:id="rId8"/>
    <p:sldId id="284" r:id="rId9"/>
    <p:sldId id="264" r:id="rId10"/>
    <p:sldId id="271" r:id="rId11"/>
    <p:sldId id="273" r:id="rId12"/>
    <p:sldId id="274" r:id="rId13"/>
    <p:sldId id="275" r:id="rId14"/>
    <p:sldId id="276" r:id="rId15"/>
    <p:sldId id="278" r:id="rId16"/>
    <p:sldId id="28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E18"/>
    <a:srgbClr val="5BAF29"/>
    <a:srgbClr val="A5B5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841" autoAdjust="0"/>
  </p:normalViewPr>
  <p:slideViewPr>
    <p:cSldViewPr snapToGrid="0">
      <p:cViewPr varScale="1">
        <p:scale>
          <a:sx n="150" d="100"/>
          <a:sy n="150" d="100"/>
        </p:scale>
        <p:origin x="56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BFA09-84A7-4DB2-A1C1-1C2CFED178DD}" type="datetimeFigureOut">
              <a:rPr lang="en-US" smtClean="0"/>
              <a:t>2/21/2020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F75A0-A8A5-48F7-9788-E658A20539A8}" type="slidenum">
              <a:rPr lang="en-US" smtClean="0"/>
              <a:t>‹#›</a:t>
            </a:fld>
            <a:endParaRPr lang="en-US" dirty="0"/>
          </a:p>
        </p:txBody>
      </p:sp>
    </p:spTree>
    <p:extLst>
      <p:ext uri="{BB962C8B-B14F-4D97-AF65-F5344CB8AC3E}">
        <p14:creationId xmlns:p14="http://schemas.microsoft.com/office/powerpoint/2010/main" val="27299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welcome to EDDMapS training video. This training will focus on entering data into the EDDMapS form on the website.</a:t>
            </a:r>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1</a:t>
            </a:fld>
            <a:endParaRPr lang="en-US" dirty="0"/>
          </a:p>
        </p:txBody>
      </p:sp>
    </p:spTree>
    <p:extLst>
      <p:ext uri="{BB962C8B-B14F-4D97-AF65-F5344CB8AC3E}">
        <p14:creationId xmlns:p14="http://schemas.microsoft.com/office/powerpoint/2010/main" val="2839693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to draw a polygon covering the entire site you are reporting, just click on the pin. Make sure State and County are filled in on the pop up map. That will zoom you the center of that county. Next zoom in to the location, then click on the Polygon icon to draw the gross area you have surveyed.  The </a:t>
            </a:r>
            <a:r>
              <a:rPr lang="en-US" u="sng" dirty="0" smtClean="0"/>
              <a:t>Gross Area </a:t>
            </a:r>
            <a:r>
              <a:rPr lang="en-US" dirty="0" smtClean="0"/>
              <a:t>field will be filled in on the form automatically.</a:t>
            </a:r>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10</a:t>
            </a:fld>
            <a:endParaRPr lang="en-US" dirty="0"/>
          </a:p>
        </p:txBody>
      </p:sp>
    </p:spTree>
    <p:extLst>
      <p:ext uri="{BB962C8B-B14F-4D97-AF65-F5344CB8AC3E}">
        <p14:creationId xmlns:p14="http://schemas.microsoft.com/office/powerpoint/2010/main" val="3487776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Site delineation you have Three choices. You</a:t>
            </a:r>
            <a:r>
              <a:rPr lang="en-US" baseline="0" dirty="0" smtClean="0"/>
              <a:t> can record the infestation as a point, for example when you are documenting a single tree or a very small area. </a:t>
            </a:r>
            <a:r>
              <a:rPr lang="en-US" dirty="0" smtClean="0"/>
              <a:t>Click on the pin and drop it on the map to mark the location of the invasive species. </a:t>
            </a:r>
            <a:r>
              <a:rPr lang="en-US" sz="1200" b="0" i="0" kern="1200" dirty="0" smtClean="0">
                <a:solidFill>
                  <a:schemeClr val="tx1"/>
                </a:solidFill>
                <a:effectLst/>
                <a:latin typeface="+mn-lt"/>
                <a:ea typeface="+mn-ea"/>
                <a:cs typeface="+mn-cs"/>
              </a:rPr>
              <a:t>You can only drop one point for each point record. </a:t>
            </a:r>
            <a:r>
              <a:rPr lang="en-US" dirty="0" smtClean="0"/>
              <a:t>To record an infestation that follows a linear path, Click on the line icon to drop points along an infestation such as a roadway, fence line, river or shoreline. Click on the polygon icon to drop points and create a site with three or more sides, for example an abandoned field. To create a polygon </a:t>
            </a:r>
            <a:r>
              <a:rPr lang="en-US" sz="1200" b="0" i="0" kern="1200" dirty="0" smtClean="0">
                <a:solidFill>
                  <a:schemeClr val="tx1"/>
                </a:solidFill>
                <a:effectLst/>
                <a:latin typeface="+mn-lt"/>
                <a:ea typeface="+mn-ea"/>
                <a:cs typeface="+mn-cs"/>
              </a:rPr>
              <a:t>click multiple times for each corner of it.</a:t>
            </a:r>
            <a:r>
              <a:rPr lang="en-US" dirty="0" smtClean="0"/>
              <a:t> Every click of the mouse drops a point on the map. You can click on the polygon again to create a second polygon on the map. For the linear and polygon shaped sites, double click the mouse to end the drawing, which will then be completed. If you make a mistake, just hit </a:t>
            </a:r>
            <a:r>
              <a:rPr lang="en-US" u="sng" dirty="0" smtClean="0"/>
              <a:t>Clear Ma</a:t>
            </a:r>
            <a:r>
              <a:rPr lang="en-US" dirty="0" smtClean="0"/>
              <a:t>p</a:t>
            </a:r>
            <a:r>
              <a:rPr lang="en-US" baseline="0" dirty="0" smtClean="0"/>
              <a:t> to delete the drawing.</a:t>
            </a:r>
            <a:endParaRPr lang="en-US" dirty="0" smtClean="0"/>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11</a:t>
            </a:fld>
            <a:endParaRPr lang="en-US" dirty="0"/>
          </a:p>
        </p:txBody>
      </p:sp>
    </p:spTree>
    <p:extLst>
      <p:ext uri="{BB962C8B-B14F-4D97-AF65-F5344CB8AC3E}">
        <p14:creationId xmlns:p14="http://schemas.microsoft.com/office/powerpoint/2010/main" val="3635345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text box under “Location Description/Nearest Address” to add additional information necessary to help relocate an infestation. Choose Ownership from the dropdown box, in this case, Other/Unknown.</a:t>
            </a:r>
          </a:p>
          <a:p>
            <a:r>
              <a:rPr lang="en-US" dirty="0" smtClean="0"/>
              <a:t>Click on Yes if the record should be private instead of public – No or public is the default setting. If you mark it as private,</a:t>
            </a:r>
            <a:r>
              <a:rPr lang="en-US" baseline="0" dirty="0" smtClean="0"/>
              <a:t> the infestation will show up only at the county level with no GPS coordinates displayed publically. Surveying on privately owned land? Be sure to get the landowners permission.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12</a:t>
            </a:fld>
            <a:endParaRPr lang="en-US" dirty="0"/>
          </a:p>
        </p:txBody>
      </p:sp>
    </p:spTree>
    <p:extLst>
      <p:ext uri="{BB962C8B-B14F-4D97-AF65-F5344CB8AC3E}">
        <p14:creationId xmlns:p14="http://schemas.microsoft.com/office/powerpoint/2010/main" val="967057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Third Section of the Web form you can add up to five images for each report. Use the “Caption” to Identify the main feature in the image, such as flower, vine, leaf, or fruit. If someone other than the reporter took the picture, then add their name in the field, “Photo by”.</a:t>
            </a:r>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13</a:t>
            </a:fld>
            <a:endParaRPr lang="en-US" dirty="0"/>
          </a:p>
        </p:txBody>
      </p:sp>
    </p:spTree>
    <p:extLst>
      <p:ext uri="{BB962C8B-B14F-4D97-AF65-F5344CB8AC3E}">
        <p14:creationId xmlns:p14="http://schemas.microsoft.com/office/powerpoint/2010/main" val="2587084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Section of the Webform there is a </a:t>
            </a:r>
            <a:r>
              <a:rPr lang="en-US" u="sng" dirty="0" smtClean="0"/>
              <a:t>Comment</a:t>
            </a:r>
            <a:r>
              <a:rPr lang="en-US" dirty="0" smtClean="0"/>
              <a:t> text box for adding information on the infestation or site that would be helpful to someone following up later. In some cases the invasive species may be identification by a third party. Their name can be added under “Identified by”. If you collect a sample to send to an herbarium, Click </a:t>
            </a:r>
            <a:r>
              <a:rPr lang="en-US" u="sng" dirty="0" smtClean="0"/>
              <a:t>Yes</a:t>
            </a:r>
            <a:r>
              <a:rPr lang="en-US" dirty="0" smtClean="0"/>
              <a:t> and add the name of the herbarium where the</a:t>
            </a:r>
            <a:r>
              <a:rPr lang="en-US" baseline="0" dirty="0" smtClean="0"/>
              <a:t> </a:t>
            </a:r>
            <a:r>
              <a:rPr lang="en-US" dirty="0" smtClean="0"/>
              <a:t>specimen is sent for identification. The Default for that field is </a:t>
            </a:r>
            <a:r>
              <a:rPr lang="en-US" u="sng" dirty="0" smtClean="0"/>
              <a:t>No</a:t>
            </a:r>
            <a:r>
              <a:rPr lang="en-US" dirty="0" smtClean="0"/>
              <a:t>.</a:t>
            </a:r>
          </a:p>
          <a:p>
            <a:r>
              <a:rPr lang="en-US" dirty="0" smtClean="0"/>
              <a:t>Click on </a:t>
            </a:r>
            <a:r>
              <a:rPr lang="en-US" u="sng" dirty="0" smtClean="0"/>
              <a:t>Submit Report</a:t>
            </a:r>
            <a:r>
              <a:rPr lang="en-US" dirty="0" smtClean="0"/>
              <a:t> and you are done. Congratulations!</a:t>
            </a:r>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14</a:t>
            </a:fld>
            <a:endParaRPr lang="en-US" dirty="0"/>
          </a:p>
        </p:txBody>
      </p:sp>
    </p:spTree>
    <p:extLst>
      <p:ext uri="{BB962C8B-B14F-4D97-AF65-F5344CB8AC3E}">
        <p14:creationId xmlns:p14="http://schemas.microsoft.com/office/powerpoint/2010/main" val="106199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Web form is now complete. Once submitted the Reports are automatically sent via email to Verifiers. Once verified, reports are available to be viewed</a:t>
            </a:r>
            <a:r>
              <a:rPr lang="en-US" baseline="0" dirty="0" smtClean="0"/>
              <a:t>, searched and downloaded from</a:t>
            </a:r>
            <a:r>
              <a:rPr lang="en-US" dirty="0" smtClean="0"/>
              <a:t> the EDDMapS website. This and other EDDMapS trainings are available through the </a:t>
            </a:r>
            <a:r>
              <a:rPr lang="en-US" u="sng" dirty="0" smtClean="0"/>
              <a:t>Tools &amp; Training</a:t>
            </a:r>
            <a:r>
              <a:rPr lang="en-US" u="none" dirty="0" smtClean="0"/>
              <a:t> </a:t>
            </a:r>
            <a:r>
              <a:rPr lang="en-US" dirty="0" smtClean="0"/>
              <a:t>tab on the EDDMapS homepage.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15</a:t>
            </a:fld>
            <a:endParaRPr lang="en-US" dirty="0"/>
          </a:p>
        </p:txBody>
      </p:sp>
    </p:spTree>
    <p:extLst>
      <p:ext uri="{BB962C8B-B14F-4D97-AF65-F5344CB8AC3E}">
        <p14:creationId xmlns:p14="http://schemas.microsoft.com/office/powerpoint/2010/main" val="3024226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participating in this EDDMapS training. This and other trainings are available on the EDDMapS Website.</a:t>
            </a:r>
          </a:p>
          <a:p>
            <a:endParaRPr lang="en-US" dirty="0"/>
          </a:p>
        </p:txBody>
      </p:sp>
      <p:sp>
        <p:nvSpPr>
          <p:cNvPr id="4" name="Slide Number Placeholder 3"/>
          <p:cNvSpPr>
            <a:spLocks noGrp="1"/>
          </p:cNvSpPr>
          <p:nvPr>
            <p:ph type="sldNum" sz="quarter" idx="10"/>
          </p:nvPr>
        </p:nvSpPr>
        <p:spPr/>
        <p:txBody>
          <a:bodyPr/>
          <a:lstStyle/>
          <a:p>
            <a:fld id="{9F049519-5F6D-4E42-8197-862C8E4C2227}" type="slidenum">
              <a:rPr lang="en-US" smtClean="0"/>
              <a:t>16</a:t>
            </a:fld>
            <a:endParaRPr lang="en-US" dirty="0"/>
          </a:p>
        </p:txBody>
      </p:sp>
    </p:spTree>
    <p:extLst>
      <p:ext uri="{BB962C8B-B14F-4D97-AF65-F5344CB8AC3E}">
        <p14:creationId xmlns:p14="http://schemas.microsoft.com/office/powerpoint/2010/main" val="255517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EDDMapS? EDDMapS is real time tracking of invasive species occurrences; local and national distribution maps; electronic early detection reporting tools; and a library of identification and management information. Register to create your free account. </a:t>
            </a:r>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2</a:t>
            </a:fld>
            <a:endParaRPr lang="en-US" dirty="0"/>
          </a:p>
        </p:txBody>
      </p:sp>
    </p:spTree>
    <p:extLst>
      <p:ext uri="{BB962C8B-B14F-4D97-AF65-F5344CB8AC3E}">
        <p14:creationId xmlns:p14="http://schemas.microsoft.com/office/powerpoint/2010/main" val="3482446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the division of</a:t>
            </a:r>
            <a:r>
              <a:rPr lang="en-US" baseline="0" dirty="0" smtClean="0"/>
              <a:t> </a:t>
            </a:r>
            <a:r>
              <a:rPr lang="en-US" dirty="0" smtClean="0"/>
              <a:t>the invasive pest species you are reporting. For this training we will use plants, but the process is basically the same for all taxa.</a:t>
            </a:r>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3</a:t>
            </a:fld>
            <a:endParaRPr lang="en-US" dirty="0"/>
          </a:p>
        </p:txBody>
      </p:sp>
    </p:spTree>
    <p:extLst>
      <p:ext uri="{BB962C8B-B14F-4D97-AF65-F5344CB8AC3E}">
        <p14:creationId xmlns:p14="http://schemas.microsoft.com/office/powerpoint/2010/main" val="359262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the category of</a:t>
            </a:r>
            <a:r>
              <a:rPr lang="en-US" baseline="0" dirty="0" smtClean="0"/>
              <a:t> </a:t>
            </a:r>
            <a:r>
              <a:rPr lang="en-US" dirty="0" smtClean="0"/>
              <a:t>the invasive pest species you are reporting. </a:t>
            </a:r>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4</a:t>
            </a:fld>
            <a:endParaRPr lang="en-US" dirty="0"/>
          </a:p>
        </p:txBody>
      </p:sp>
    </p:spTree>
    <p:extLst>
      <p:ext uri="{BB962C8B-B14F-4D97-AF65-F5344CB8AC3E}">
        <p14:creationId xmlns:p14="http://schemas.microsoft.com/office/powerpoint/2010/main" val="9793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reporting form or web form found on the EDDMapS website. The reporting form is based on the North American Invasive Species Management Association’s mapping standards.  There are four sections to the web form.</a:t>
            </a:r>
            <a:r>
              <a:rPr lang="en-US" baseline="0" dirty="0" smtClean="0"/>
              <a:t> Each section focuses on a different aspect of your data. First, Information on the Pest species; second Information on the Location of the infestation; third, Images of the pest which help verify identification; and finally, a place for Additional Notes, if needed.</a:t>
            </a:r>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5</a:t>
            </a:fld>
            <a:endParaRPr lang="en-US" dirty="0"/>
          </a:p>
        </p:txBody>
      </p:sp>
    </p:spTree>
    <p:extLst>
      <p:ext uri="{BB962C8B-B14F-4D97-AF65-F5344CB8AC3E}">
        <p14:creationId xmlns:p14="http://schemas.microsoft.com/office/powerpoint/2010/main" val="159227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part of the forms is asking for information</a:t>
            </a:r>
            <a:r>
              <a:rPr lang="en-US" baseline="0" dirty="0" smtClean="0"/>
              <a:t> on the invasive species </a:t>
            </a:r>
            <a:r>
              <a:rPr lang="en-US" dirty="0" smtClean="0"/>
              <a:t>you are reporting. To choose the species name, begin typing the name of the pest, using either</a:t>
            </a:r>
            <a:r>
              <a:rPr lang="en-US" baseline="0" dirty="0" smtClean="0"/>
              <a:t> </a:t>
            </a:r>
            <a:r>
              <a:rPr lang="en-US" dirty="0" smtClean="0"/>
              <a:t>the scientific or common name. A drop down box will appear, and you can click on the species you want to report. In Plant Description, simply check any box you think applies at</a:t>
            </a:r>
            <a:r>
              <a:rPr lang="en-US" baseline="0" dirty="0" smtClean="0"/>
              <a:t> the time you collected the data.</a:t>
            </a:r>
            <a:endParaRPr lang="en-US" dirty="0" smtClean="0"/>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6</a:t>
            </a:fld>
            <a:endParaRPr lang="en-US" dirty="0"/>
          </a:p>
        </p:txBody>
      </p:sp>
    </p:spTree>
    <p:extLst>
      <p:ext uri="{BB962C8B-B14F-4D97-AF65-F5344CB8AC3E}">
        <p14:creationId xmlns:p14="http://schemas.microsoft.com/office/powerpoint/2010/main" val="46606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reporting a site which has not been treated, choose Positive (Positive is the default). If you are submitting a report on a treated site, choose Treated. The Date default is the day on which you enter the data, but change it if you need to in order to show the actual date the information was collected. Hover your mouse over a ‘?’ for a popup box with more information about that field. You can report negative data which shows which invasive were </a:t>
            </a:r>
            <a:r>
              <a:rPr lang="en-US" b="1" dirty="0" smtClean="0"/>
              <a:t>NOT</a:t>
            </a:r>
            <a:r>
              <a:rPr lang="en-US" dirty="0" smtClean="0"/>
              <a:t> found in the surveyed area. Reporting Negative data will be addressed in a separate training power point.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7</a:t>
            </a:fld>
            <a:endParaRPr lang="en-US" dirty="0"/>
          </a:p>
        </p:txBody>
      </p:sp>
    </p:spTree>
    <p:extLst>
      <p:ext uri="{BB962C8B-B14F-4D97-AF65-F5344CB8AC3E}">
        <p14:creationId xmlns:p14="http://schemas.microsoft.com/office/powerpoint/2010/main" val="4271751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in the</a:t>
            </a:r>
            <a:r>
              <a:rPr lang="en-US" baseline="0" dirty="0" smtClean="0"/>
              <a:t> field for a drop down menu to see choices for </a:t>
            </a:r>
            <a:r>
              <a:rPr lang="en-US" u="sng" baseline="0" dirty="0" smtClean="0"/>
              <a:t>Abundance</a:t>
            </a:r>
            <a:r>
              <a:rPr lang="en-US" baseline="0" dirty="0" smtClean="0"/>
              <a:t>, </a:t>
            </a:r>
            <a:r>
              <a:rPr lang="en-US" u="sng" baseline="0" dirty="0" smtClean="0"/>
              <a:t>Canopy Closure</a:t>
            </a:r>
            <a:r>
              <a:rPr lang="en-US" baseline="0" dirty="0" smtClean="0"/>
              <a:t>, or </a:t>
            </a:r>
            <a:r>
              <a:rPr lang="en-US" u="sng" baseline="0" dirty="0" smtClean="0"/>
              <a:t>Habitat</a:t>
            </a:r>
            <a:r>
              <a:rPr lang="en-US" baseline="0" dirty="0" smtClean="0"/>
              <a:t>. </a:t>
            </a:r>
          </a:p>
          <a:p>
            <a:r>
              <a:rPr lang="en-US" u="sng" baseline="0" dirty="0" smtClean="0"/>
              <a:t>Abundance</a:t>
            </a:r>
            <a:r>
              <a:rPr lang="en-US" u="none" baseline="0" dirty="0" smtClean="0"/>
              <a:t> - </a:t>
            </a:r>
            <a:r>
              <a:rPr lang="en-US" baseline="0" dirty="0" smtClean="0"/>
              <a:t>Choose the best description for the plants at the site. </a:t>
            </a:r>
            <a:r>
              <a:rPr lang="en-US" u="sng" baseline="0" dirty="0" smtClean="0"/>
              <a:t>Canopy Closure</a:t>
            </a:r>
            <a:r>
              <a:rPr lang="en-US" u="none" baseline="0" dirty="0" smtClean="0"/>
              <a:t> - </a:t>
            </a:r>
            <a:r>
              <a:rPr lang="en-US" baseline="0" dirty="0" smtClean="0"/>
              <a:t>Estimate percent of the area covered </a:t>
            </a:r>
            <a:r>
              <a:rPr lang="en-US" baseline="0" smtClean="0"/>
              <a:t>by the </a:t>
            </a:r>
            <a:r>
              <a:rPr lang="en-US" baseline="0" dirty="0" smtClean="0"/>
              <a:t>invasive plant. </a:t>
            </a:r>
            <a:r>
              <a:rPr lang="en-US" u="sng" baseline="0" dirty="0" smtClean="0"/>
              <a:t>Habitat</a:t>
            </a:r>
            <a:r>
              <a:rPr lang="en-US" u="none" baseline="0" dirty="0" smtClean="0"/>
              <a:t> - </a:t>
            </a:r>
            <a:r>
              <a:rPr lang="en-US" baseline="0" dirty="0" smtClean="0"/>
              <a:t>Choose the closest match from the drop down menu.</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8</a:t>
            </a:fld>
            <a:endParaRPr lang="en-US" dirty="0"/>
          </a:p>
        </p:txBody>
      </p:sp>
    </p:spTree>
    <p:extLst>
      <p:ext uri="{BB962C8B-B14F-4D97-AF65-F5344CB8AC3E}">
        <p14:creationId xmlns:p14="http://schemas.microsoft.com/office/powerpoint/2010/main" val="5431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for </a:t>
            </a:r>
            <a:r>
              <a:rPr lang="en-US" u="sng" dirty="0" smtClean="0"/>
              <a:t>Gross Area</a:t>
            </a:r>
            <a:r>
              <a:rPr lang="en-US" u="none" dirty="0" smtClean="0"/>
              <a:t> </a:t>
            </a:r>
            <a:r>
              <a:rPr lang="en-US" dirty="0" smtClean="0"/>
              <a:t>is an estimate of the general area where the species was found, but may include areas that are not actually covered by the species of interest. The </a:t>
            </a:r>
            <a:r>
              <a:rPr lang="en-US" u="sng" dirty="0" smtClean="0"/>
              <a:t>Infested Area</a:t>
            </a:r>
            <a:r>
              <a:rPr lang="en-US" u="none" dirty="0" smtClean="0"/>
              <a:t> </a:t>
            </a:r>
            <a:r>
              <a:rPr lang="en-US" dirty="0" smtClean="0"/>
              <a:t>is an estimate of the area that contains only the species reported. An example would be patches of tallowtree scattered across an old field. We would mark</a:t>
            </a:r>
            <a:r>
              <a:rPr lang="en-US" baseline="0" dirty="0" smtClean="0"/>
              <a:t> the entire field as the </a:t>
            </a:r>
            <a:r>
              <a:rPr lang="en-US" u="sng" baseline="0" dirty="0" smtClean="0"/>
              <a:t>Gross Area</a:t>
            </a:r>
            <a:r>
              <a:rPr lang="en-US" baseline="0" dirty="0" smtClean="0"/>
              <a:t>, and then count the part of the field with tallowtrees as the </a:t>
            </a:r>
            <a:r>
              <a:rPr lang="en-US" u="sng" baseline="0" dirty="0" smtClean="0"/>
              <a:t>Infested Area</a:t>
            </a:r>
            <a:r>
              <a:rPr lang="en-US" baseline="0" dirty="0" smtClean="0"/>
              <a:t>. </a:t>
            </a:r>
            <a:endParaRPr lang="en-US" dirty="0" smtClean="0"/>
          </a:p>
          <a:p>
            <a:r>
              <a:rPr lang="en-US" dirty="0" smtClean="0"/>
              <a:t>You can choose to report the site you are surveying as acres, hectares, square feet or square meters.</a:t>
            </a:r>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9</a:t>
            </a:fld>
            <a:endParaRPr lang="en-US" dirty="0"/>
          </a:p>
        </p:txBody>
      </p:sp>
    </p:spTree>
    <p:extLst>
      <p:ext uri="{BB962C8B-B14F-4D97-AF65-F5344CB8AC3E}">
        <p14:creationId xmlns:p14="http://schemas.microsoft.com/office/powerpoint/2010/main" val="74455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92568" y="6446837"/>
            <a:ext cx="2472271" cy="365125"/>
          </a:xfrm>
        </p:spPr>
        <p:txBody>
          <a:bodyPr/>
          <a:lstStyle/>
          <a:p>
            <a:fld id="{2EE3F51B-E9AD-43E4-8DCD-441DCA3867A6}"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2924D-2B6D-4493-B1CD-B300829D658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7467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3F51B-E9AD-43E4-8DCD-441DCA3867A6}"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416530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3F51B-E9AD-43E4-8DCD-441DCA3867A6}"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148184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3F51B-E9AD-43E4-8DCD-441DCA3867A6}"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1347816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E3F51B-E9AD-43E4-8DCD-441DCA3867A6}"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2924D-2B6D-4493-B1CD-B300829D658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7407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E3F51B-E9AD-43E4-8DCD-441DCA3867A6}" type="datetimeFigureOut">
              <a:rPr lang="en-US" smtClean="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38249844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E3F51B-E9AD-43E4-8DCD-441DCA3867A6}" type="datetimeFigureOut">
              <a:rPr lang="en-US" smtClean="0"/>
              <a:t>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346818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E3F51B-E9AD-43E4-8DCD-441DCA3867A6}" type="datetimeFigureOut">
              <a:rPr lang="en-US" smtClean="0"/>
              <a:t>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369774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EE3F51B-E9AD-43E4-8DCD-441DCA3867A6}" type="datetimeFigureOut">
              <a:rPr lang="en-US" smtClean="0"/>
              <a:t>2/21/2020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290267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E3F51B-E9AD-43E4-8DCD-441DCA3867A6}" type="datetimeFigureOut">
              <a:rPr lang="en-US" smtClean="0"/>
              <a:t>2/21/2020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2D2924D-2B6D-4493-B1CD-B300829D6582}" type="slidenum">
              <a:rPr lang="en-US" smtClean="0"/>
              <a:t>‹#›</a:t>
            </a:fld>
            <a:endParaRPr lang="en-US" dirty="0"/>
          </a:p>
        </p:txBody>
      </p:sp>
    </p:spTree>
    <p:extLst>
      <p:ext uri="{BB962C8B-B14F-4D97-AF65-F5344CB8AC3E}">
        <p14:creationId xmlns:p14="http://schemas.microsoft.com/office/powerpoint/2010/main" val="32125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E3F51B-E9AD-43E4-8DCD-441DCA3867A6}" type="datetimeFigureOut">
              <a:rPr lang="en-US" smtClean="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3033489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E3F51B-E9AD-43E4-8DCD-441DCA3867A6}" type="datetimeFigureOut">
              <a:rPr lang="en-US" smtClean="0"/>
              <a:t>2/21/2020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2D2924D-2B6D-4493-B1CD-B300829D6582}" type="slidenum">
              <a:rPr lang="en-US" smtClean="0"/>
              <a:t>‹#›</a:t>
            </a:fld>
            <a:endParaRPr lang="en-US" dirty="0"/>
          </a:p>
        </p:txBody>
      </p:sp>
    </p:spTree>
    <p:extLst>
      <p:ext uri="{BB962C8B-B14F-4D97-AF65-F5344CB8AC3E}">
        <p14:creationId xmlns:p14="http://schemas.microsoft.com/office/powerpoint/2010/main" val="155920674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1.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10" Type="http://schemas.openxmlformats.org/officeDocument/2006/relationships/image" Target="../media/image4.png"/><Relationship Id="rId4" Type="http://schemas.openxmlformats.org/officeDocument/2006/relationships/image" Target="../media/image22.JPG"/><Relationship Id="rId9"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6" name="Oval 5"/>
          <p:cNvSpPr/>
          <p:nvPr/>
        </p:nvSpPr>
        <p:spPr>
          <a:xfrm>
            <a:off x="8665029" y="2403564"/>
            <a:ext cx="844731" cy="8186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53393" y="4357985"/>
            <a:ext cx="4744422" cy="769441"/>
          </a:xfrm>
          <a:prstGeom prst="rect">
            <a:avLst/>
          </a:prstGeom>
          <a:noFill/>
        </p:spPr>
        <p:txBody>
          <a:bodyPr wrap="square" rtlCol="0">
            <a:spAutoFit/>
          </a:bodyPr>
          <a:lstStyle/>
          <a:p>
            <a:r>
              <a:rPr lang="en-US" sz="4400" dirty="0" smtClean="0">
                <a:latin typeface="Calibri" panose="020F0502020204030204" pitchFamily="34" charset="0"/>
                <a:cs typeface="Calibri" panose="020F0502020204030204" pitchFamily="34" charset="0"/>
              </a:rPr>
              <a:t>─ </a:t>
            </a:r>
            <a:r>
              <a:rPr lang="en-US" sz="4400" dirty="0" smtClean="0"/>
              <a:t>Using </a:t>
            </a:r>
            <a:r>
              <a:rPr lang="en-US" sz="4400" dirty="0" err="1" smtClean="0"/>
              <a:t>EDDMapS</a:t>
            </a:r>
            <a:endParaRPr lang="en-US" sz="4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261" y="2278954"/>
            <a:ext cx="6607555" cy="1611719"/>
          </a:xfrm>
          <a:prstGeom prst="rect">
            <a:avLst/>
          </a:prstGeom>
        </p:spPr>
      </p:pic>
      <p:sp>
        <p:nvSpPr>
          <p:cNvPr id="9" name="TextBox 8"/>
          <p:cNvSpPr txBox="1"/>
          <p:nvPr/>
        </p:nvSpPr>
        <p:spPr>
          <a:xfrm>
            <a:off x="1746239" y="4357984"/>
            <a:ext cx="3407154" cy="769441"/>
          </a:xfrm>
          <a:prstGeom prst="rect">
            <a:avLst/>
          </a:prstGeom>
          <a:noFill/>
        </p:spPr>
        <p:txBody>
          <a:bodyPr wrap="square" rtlCol="0">
            <a:spAutoFit/>
          </a:bodyPr>
          <a:lstStyle/>
          <a:p>
            <a:pPr algn="r"/>
            <a:r>
              <a:rPr lang="en-US" sz="4400" b="1" dirty="0" smtClean="0">
                <a:solidFill>
                  <a:srgbClr val="488E18"/>
                </a:solidFill>
              </a:rPr>
              <a:t>Training</a:t>
            </a:r>
            <a:r>
              <a:rPr lang="en-US" sz="4400" b="1" dirty="0" smtClean="0">
                <a:solidFill>
                  <a:srgbClr val="5BAF29"/>
                </a:solidFill>
              </a:rPr>
              <a:t> </a:t>
            </a:r>
            <a:endParaRPr lang="en-US" sz="4400" b="1" dirty="0">
              <a:solidFill>
                <a:srgbClr val="5BAF29"/>
              </a:solidFill>
            </a:endParaRPr>
          </a:p>
        </p:txBody>
      </p:sp>
      <p:sp>
        <p:nvSpPr>
          <p:cNvPr id="8" name="TextBox 7"/>
          <p:cNvSpPr txBox="1"/>
          <p:nvPr/>
        </p:nvSpPr>
        <p:spPr>
          <a:xfrm>
            <a:off x="0" y="6445804"/>
            <a:ext cx="5353050" cy="369332"/>
          </a:xfrm>
          <a:prstGeom prst="rect">
            <a:avLst/>
          </a:prstGeom>
          <a:noFill/>
        </p:spPr>
        <p:txBody>
          <a:bodyPr wrap="square" rtlCol="0">
            <a:spAutoFit/>
          </a:bodyPr>
          <a:lstStyle/>
          <a:p>
            <a:r>
              <a:rPr lang="en-US" dirty="0" smtClean="0"/>
              <a:t>Additional comments are provided in the </a:t>
            </a:r>
            <a:r>
              <a:rPr lang="en-US" b="1" dirty="0" smtClean="0"/>
              <a:t>Notes</a:t>
            </a:r>
            <a:r>
              <a:rPr lang="en-US" dirty="0" smtClean="0"/>
              <a:t> section</a:t>
            </a:r>
            <a:endParaRPr lang="en-US" dirty="0"/>
          </a:p>
        </p:txBody>
      </p:sp>
    </p:spTree>
    <p:extLst>
      <p:ext uri="{BB962C8B-B14F-4D97-AF65-F5344CB8AC3E}">
        <p14:creationId xmlns:p14="http://schemas.microsoft.com/office/powerpoint/2010/main" val="544028642"/>
      </p:ext>
    </p:extLst>
  </p:cSld>
  <p:clrMapOvr>
    <a:masterClrMapping/>
  </p:clrMapOvr>
  <mc:AlternateContent xmlns:mc="http://schemas.openxmlformats.org/markup-compatibility/2006" xmlns:p14="http://schemas.microsoft.com/office/powerpoint/2010/main">
    <mc:Choice Requires="p14">
      <p:transition spd="slow" p14:dur="2000" advTm="6667"/>
    </mc:Choice>
    <mc:Fallback xmlns="">
      <p:transition spd="slow" advTm="666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17941" y="703317"/>
            <a:ext cx="10314553" cy="2246769"/>
            <a:chOff x="1002032" y="520147"/>
            <a:chExt cx="9941531" cy="2246769"/>
          </a:xfrm>
        </p:grpSpPr>
        <p:sp>
          <p:nvSpPr>
            <p:cNvPr id="5" name="TextBox 4"/>
            <p:cNvSpPr txBox="1"/>
            <p:nvPr/>
          </p:nvSpPr>
          <p:spPr>
            <a:xfrm>
              <a:off x="1002032" y="520147"/>
              <a:ext cx="9941531" cy="2246769"/>
            </a:xfrm>
            <a:prstGeom prst="rect">
              <a:avLst/>
            </a:prstGeom>
            <a:noFill/>
          </p:spPr>
          <p:txBody>
            <a:bodyPr wrap="square" rtlCol="0">
              <a:spAutoFit/>
            </a:bodyPr>
            <a:lstStyle/>
            <a:p>
              <a:r>
                <a:rPr lang="en-US" sz="2800" dirty="0" smtClean="0"/>
                <a:t>Want to draw a polygon of the </a:t>
              </a:r>
              <a:r>
                <a:rPr lang="en-US" sz="2800" u="sng" dirty="0"/>
                <a:t>Gross </a:t>
              </a:r>
              <a:r>
                <a:rPr lang="en-US" sz="2800" u="sng" dirty="0" smtClean="0"/>
                <a:t>Area </a:t>
              </a:r>
              <a:r>
                <a:rPr lang="en-US" sz="2800" dirty="0" smtClean="0"/>
                <a:t>(entire site)?</a:t>
              </a:r>
            </a:p>
            <a:p>
              <a:pPr marL="914400" lvl="1" indent="-457200">
                <a:buFont typeface="Wingdings" panose="05000000000000000000" pitchFamily="2" charset="2"/>
                <a:buChar char="ü"/>
              </a:pPr>
              <a:r>
                <a:rPr lang="en-US" sz="2800" dirty="0" smtClean="0"/>
                <a:t>Click on the pin     a map will pop up </a:t>
              </a:r>
            </a:p>
            <a:p>
              <a:pPr marL="914400" lvl="1" indent="-457200">
                <a:buFont typeface="Wingdings" panose="05000000000000000000" pitchFamily="2" charset="2"/>
                <a:buChar char="ü"/>
              </a:pPr>
              <a:r>
                <a:rPr lang="en-US" sz="2800" dirty="0" smtClean="0"/>
                <a:t>Zoom in to the location</a:t>
              </a:r>
            </a:p>
            <a:p>
              <a:pPr marL="914400" lvl="1" indent="-457200">
                <a:buFont typeface="Wingdings" panose="05000000000000000000" pitchFamily="2" charset="2"/>
                <a:buChar char="ü"/>
              </a:pPr>
              <a:r>
                <a:rPr lang="en-US" sz="2800" dirty="0" smtClean="0"/>
                <a:t>Click on     to draw the </a:t>
              </a:r>
              <a:r>
                <a:rPr lang="en-US" sz="2800" u="sng" dirty="0" smtClean="0"/>
                <a:t>Gross Area </a:t>
              </a:r>
              <a:r>
                <a:rPr lang="en-US" sz="2800" dirty="0" smtClean="0"/>
                <a:t>of the site</a:t>
              </a:r>
            </a:p>
            <a:p>
              <a:pPr marL="914400" lvl="1" indent="-457200">
                <a:buFont typeface="Wingdings" panose="05000000000000000000" pitchFamily="2" charset="2"/>
                <a:buChar char="ü"/>
              </a:pPr>
              <a:r>
                <a:rPr lang="en-US" sz="2800" dirty="0" smtClean="0"/>
                <a:t>Gross area is then filled in automatically</a:t>
              </a:r>
              <a:endParaRPr lang="en-US" sz="2800" dirty="0"/>
            </a:p>
          </p:txBody>
        </p:sp>
        <p:pic>
          <p:nvPicPr>
            <p:cNvPr id="2" name="Picture 1"/>
            <p:cNvPicPr>
              <a:picLocks noChangeAspect="1"/>
            </p:cNvPicPr>
            <p:nvPr/>
          </p:nvPicPr>
          <p:blipFill>
            <a:blip r:embed="rId3"/>
            <a:stretch>
              <a:fillRect/>
            </a:stretch>
          </p:blipFill>
          <p:spPr>
            <a:xfrm>
              <a:off x="3116431" y="1914577"/>
              <a:ext cx="296659" cy="30467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8548" y="1079443"/>
              <a:ext cx="289413" cy="342034"/>
            </a:xfrm>
            <a:prstGeom prst="rect">
              <a:avLst/>
            </a:prstGeom>
          </p:spPr>
        </p:pic>
      </p:grpSp>
      <p:sp>
        <p:nvSpPr>
          <p:cNvPr id="14" name="TextBox 13"/>
          <p:cNvSpPr txBox="1"/>
          <p:nvPr/>
        </p:nvSpPr>
        <p:spPr>
          <a:xfrm>
            <a:off x="4158962" y="163468"/>
            <a:ext cx="3832513" cy="584775"/>
          </a:xfrm>
          <a:prstGeom prst="rect">
            <a:avLst/>
          </a:prstGeom>
          <a:noFill/>
        </p:spPr>
        <p:txBody>
          <a:bodyPr wrap="square" rtlCol="0">
            <a:spAutoFit/>
          </a:bodyPr>
          <a:lstStyle/>
          <a:p>
            <a:r>
              <a:rPr lang="en-US" sz="3200" dirty="0" smtClean="0"/>
              <a:t>Species information</a:t>
            </a:r>
            <a:endParaRPr lang="en-US" sz="3200" dirty="0"/>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15379" b="44434"/>
          <a:stretch/>
        </p:blipFill>
        <p:spPr>
          <a:xfrm>
            <a:off x="3683259" y="3067178"/>
            <a:ext cx="7472531" cy="3080084"/>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579" y="2902318"/>
            <a:ext cx="4946806" cy="3643852"/>
          </a:xfrm>
          <a:prstGeom prst="rect">
            <a:avLst/>
          </a:prstGeom>
          <a:ln>
            <a:noFill/>
          </a:ln>
          <a:effectLst>
            <a:outerShdw blurRad="292100" dist="139700" dir="2700000" algn="tl" rotWithShape="0">
              <a:srgbClr val="333333">
                <a:alpha val="65000"/>
              </a:srgbClr>
            </a:outerShdw>
          </a:effectLst>
        </p:spPr>
      </p:pic>
      <p:sp>
        <p:nvSpPr>
          <p:cNvPr id="17" name="Notched Right Arrow 16"/>
          <p:cNvSpPr/>
          <p:nvPr/>
        </p:nvSpPr>
        <p:spPr>
          <a:xfrm rot="1141591" flipH="1">
            <a:off x="8415503" y="5325714"/>
            <a:ext cx="1611445"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Map pin</a:t>
            </a:r>
            <a:endParaRPr lang="en-US" dirty="0"/>
          </a:p>
        </p:txBody>
      </p:sp>
      <p:sp>
        <p:nvSpPr>
          <p:cNvPr id="18" name="Notched Right Arrow 17"/>
          <p:cNvSpPr/>
          <p:nvPr/>
        </p:nvSpPr>
        <p:spPr>
          <a:xfrm rot="20724525" flipH="1">
            <a:off x="1533985" y="2917911"/>
            <a:ext cx="1762996"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Polygon icon</a:t>
            </a:r>
            <a:endParaRPr lang="en-US" dirty="0"/>
          </a:p>
        </p:txBody>
      </p:sp>
      <p:sp>
        <p:nvSpPr>
          <p:cNvPr id="3" name="TextBox 2"/>
          <p:cNvSpPr txBox="1"/>
          <p:nvPr/>
        </p:nvSpPr>
        <p:spPr>
          <a:xfrm>
            <a:off x="9402864" y="1424990"/>
            <a:ext cx="2221992" cy="1477328"/>
          </a:xfrm>
          <a:prstGeom prst="rect">
            <a:avLst/>
          </a:prstGeom>
          <a:noFill/>
          <a:ln>
            <a:noFill/>
          </a:ln>
        </p:spPr>
        <p:txBody>
          <a:bodyPr wrap="square" rtlCol="0">
            <a:spAutoFit/>
          </a:bodyPr>
          <a:lstStyle/>
          <a:p>
            <a:pPr algn="ctr"/>
            <a:r>
              <a:rPr lang="en-US" dirty="0" smtClean="0"/>
              <a:t>Note:</a:t>
            </a:r>
            <a:endParaRPr lang="en-US" dirty="0" smtClean="0"/>
          </a:p>
          <a:p>
            <a:r>
              <a:rPr lang="en-US" dirty="0"/>
              <a:t>T</a:t>
            </a:r>
            <a:r>
              <a:rPr lang="en-US" dirty="0" smtClean="0"/>
              <a:t>he </a:t>
            </a:r>
            <a:r>
              <a:rPr lang="en-US" dirty="0"/>
              <a:t>polygon drawn for the gross area is not saved, it is only to facilitate calculation</a:t>
            </a:r>
          </a:p>
        </p:txBody>
      </p:sp>
      <p:sp>
        <p:nvSpPr>
          <p:cNvPr id="21" name="TextBox 20"/>
          <p:cNvSpPr txBox="1"/>
          <p:nvPr/>
        </p:nvSpPr>
        <p:spPr>
          <a:xfrm>
            <a:off x="0" y="6483927"/>
            <a:ext cx="1971304" cy="276999"/>
          </a:xfrm>
          <a:prstGeom prst="rect">
            <a:avLst/>
          </a:prstGeom>
          <a:noFill/>
        </p:spPr>
        <p:txBody>
          <a:bodyPr wrap="square" rtlCol="0">
            <a:spAutoFit/>
          </a:bodyPr>
          <a:lstStyle/>
          <a:p>
            <a:r>
              <a:rPr lang="en-US" sz="1200" dirty="0" smtClean="0"/>
              <a:t>02/2020</a:t>
            </a:r>
            <a:endParaRPr lang="en-US" sz="1200" dirty="0"/>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4266" y="6455870"/>
            <a:ext cx="1311856" cy="331277"/>
          </a:xfrm>
          <a:prstGeom prst="rect">
            <a:avLst/>
          </a:prstGeom>
          <a:ln>
            <a:noFill/>
          </a:ln>
          <a:effectLst/>
        </p:spPr>
      </p:pic>
      <p:sp>
        <p:nvSpPr>
          <p:cNvPr id="19" name="Oval 18"/>
          <p:cNvSpPr/>
          <p:nvPr/>
        </p:nvSpPr>
        <p:spPr>
          <a:xfrm>
            <a:off x="1010817" y="3202711"/>
            <a:ext cx="629220" cy="4945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851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31" y="1936603"/>
            <a:ext cx="8302458" cy="4289093"/>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595745" y="682923"/>
            <a:ext cx="10612581" cy="1200329"/>
            <a:chOff x="546827" y="617352"/>
            <a:chExt cx="9609296" cy="1200329"/>
          </a:xfrm>
        </p:grpSpPr>
        <p:sp>
          <p:nvSpPr>
            <p:cNvPr id="7" name="TextBox 6"/>
            <p:cNvSpPr txBox="1"/>
            <p:nvPr/>
          </p:nvSpPr>
          <p:spPr>
            <a:xfrm>
              <a:off x="546827" y="617352"/>
              <a:ext cx="9609296" cy="120032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Click on point symbol     to show where an invasive is located</a:t>
              </a:r>
            </a:p>
            <a:p>
              <a:pPr marL="342900" indent="-342900">
                <a:buFont typeface="Wingdings" panose="05000000000000000000" pitchFamily="2" charset="2"/>
                <a:buChar char="ü"/>
              </a:pPr>
              <a:r>
                <a:rPr lang="en-US" sz="2400" dirty="0" smtClean="0"/>
                <a:t>Click on line symbol     to document </a:t>
              </a:r>
              <a:r>
                <a:rPr lang="en-US" sz="2400" dirty="0" err="1" smtClean="0"/>
                <a:t>invasives</a:t>
              </a:r>
              <a:r>
                <a:rPr lang="en-US" sz="2400" dirty="0" smtClean="0"/>
                <a:t> that follow a road or shoreline</a:t>
              </a:r>
            </a:p>
            <a:p>
              <a:pPr marL="342900" indent="-342900">
                <a:buFont typeface="Wingdings" panose="05000000000000000000" pitchFamily="2" charset="2"/>
                <a:buChar char="ü"/>
              </a:pPr>
              <a:r>
                <a:rPr lang="en-US" sz="2400" dirty="0" smtClean="0"/>
                <a:t>Click on polygon symbol     to draw an accurate depiction of a larger infestation</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8933" y="745016"/>
              <a:ext cx="209550" cy="2476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998" y="1100370"/>
              <a:ext cx="187571" cy="20320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2785" y="1438992"/>
              <a:ext cx="246800" cy="246800"/>
            </a:xfrm>
            <a:prstGeom prst="rect">
              <a:avLst/>
            </a:prstGeom>
          </p:spPr>
        </p:pic>
      </p:grpSp>
      <p:sp>
        <p:nvSpPr>
          <p:cNvPr id="2" name="Rectangle 1"/>
          <p:cNvSpPr/>
          <p:nvPr/>
        </p:nvSpPr>
        <p:spPr>
          <a:xfrm>
            <a:off x="6492361" y="4372221"/>
            <a:ext cx="1155380" cy="646331"/>
          </a:xfrm>
          <a:prstGeom prst="rect">
            <a:avLst/>
          </a:prstGeom>
          <a:noFill/>
        </p:spPr>
        <p:txBody>
          <a:bodyPr wrap="none" lIns="91440" tIns="45720" rIns="91440" bIns="45720">
            <a:spAutoFit/>
          </a:bodyPr>
          <a:lstStyle/>
          <a:p>
            <a:pPr algn="ctr"/>
            <a:r>
              <a:rPr lang="en-US" sz="3600" b="0" cap="none" spc="0" dirty="0" smtClean="0">
                <a:ln w="0"/>
                <a:solidFill>
                  <a:schemeClr val="bg1"/>
                </a:solidFill>
                <a:effectLst>
                  <a:outerShdw blurRad="38100" dist="25400" dir="5400000" algn="ctr" rotWithShape="0">
                    <a:srgbClr val="6E747A">
                      <a:alpha val="43000"/>
                    </a:srgbClr>
                  </a:outerShdw>
                </a:effectLst>
              </a:rPr>
              <a:t>Point</a:t>
            </a:r>
            <a:endParaRPr lang="en-US" sz="3600" b="0" cap="none" spc="0" dirty="0">
              <a:ln w="0"/>
              <a:solidFill>
                <a:schemeClr val="bg1"/>
              </a:solidFill>
              <a:effectLst>
                <a:outerShdw blurRad="38100" dist="25400" dir="5400000" algn="ctr" rotWithShape="0">
                  <a:srgbClr val="6E747A">
                    <a:alpha val="43000"/>
                  </a:srgbClr>
                </a:outerShdw>
              </a:effectLst>
            </a:endParaRPr>
          </a:p>
        </p:txBody>
      </p:sp>
      <p:sp>
        <p:nvSpPr>
          <p:cNvPr id="21" name="TextBox 20"/>
          <p:cNvSpPr txBox="1"/>
          <p:nvPr/>
        </p:nvSpPr>
        <p:spPr>
          <a:xfrm>
            <a:off x="2772252" y="152554"/>
            <a:ext cx="6974056" cy="584775"/>
          </a:xfrm>
          <a:prstGeom prst="rect">
            <a:avLst/>
          </a:prstGeom>
          <a:noFill/>
        </p:spPr>
        <p:txBody>
          <a:bodyPr wrap="square" rtlCol="0">
            <a:spAutoFit/>
          </a:bodyPr>
          <a:lstStyle/>
          <a:p>
            <a:r>
              <a:rPr lang="en-US" sz="3200" dirty="0" smtClean="0"/>
              <a:t>Location information - Three </a:t>
            </a:r>
            <a:r>
              <a:rPr lang="en-US" sz="3200" dirty="0"/>
              <a:t>choices</a:t>
            </a:r>
          </a:p>
        </p:txBody>
      </p:sp>
      <p:pic>
        <p:nvPicPr>
          <p:cNvPr id="15" name="Picture 14"/>
          <p:cNvPicPr>
            <a:picLocks noChangeAspect="1"/>
          </p:cNvPicPr>
          <p:nvPr/>
        </p:nvPicPr>
        <p:blipFill rotWithShape="1">
          <a:blip r:embed="rId7"/>
          <a:srcRect l="2281" t="2935" r="591" b="2040"/>
          <a:stretch/>
        </p:blipFill>
        <p:spPr>
          <a:xfrm>
            <a:off x="714189" y="2191747"/>
            <a:ext cx="8112312" cy="208553"/>
          </a:xfrm>
          <a:prstGeom prst="rect">
            <a:avLst/>
          </a:prstGeom>
        </p:spPr>
      </p:pic>
      <p:grpSp>
        <p:nvGrpSpPr>
          <p:cNvPr id="19" name="Group 18"/>
          <p:cNvGrpSpPr/>
          <p:nvPr/>
        </p:nvGrpSpPr>
        <p:grpSpPr>
          <a:xfrm>
            <a:off x="9367168" y="1907156"/>
            <a:ext cx="2526010" cy="4320246"/>
            <a:chOff x="9309677" y="1320678"/>
            <a:chExt cx="2827296" cy="4835537"/>
          </a:xfrm>
        </p:grpSpPr>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6517" y="3780266"/>
              <a:ext cx="2814637" cy="2374040"/>
            </a:xfrm>
            <a:prstGeom prst="rect">
              <a:avLst/>
            </a:prstGeom>
            <a:ln>
              <a:noFill/>
            </a:ln>
            <a:effectLst>
              <a:outerShdw blurRad="292100" dist="139700" dir="2700000" algn="tl" rotWithShape="0">
                <a:srgbClr val="333333">
                  <a:alpha val="65000"/>
                </a:srgbClr>
              </a:outerShdw>
            </a:effectLst>
          </p:spPr>
        </p:pic>
        <p:grpSp>
          <p:nvGrpSpPr>
            <p:cNvPr id="18" name="Group 17"/>
            <p:cNvGrpSpPr/>
            <p:nvPr/>
          </p:nvGrpSpPr>
          <p:grpSpPr>
            <a:xfrm>
              <a:off x="9309677" y="1320678"/>
              <a:ext cx="2827296" cy="2384407"/>
              <a:chOff x="9309677" y="1320678"/>
              <a:chExt cx="2827296" cy="2384407"/>
            </a:xfrm>
          </p:grpSpPr>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22336" y="1320678"/>
                <a:ext cx="2814637" cy="2384407"/>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9309677" y="2902531"/>
                <a:ext cx="1496722" cy="723421"/>
              </a:xfrm>
              <a:prstGeom prst="rect">
                <a:avLst/>
              </a:prstGeom>
              <a:noFill/>
            </p:spPr>
            <p:txBody>
              <a:bodyPr wrap="none" lIns="91440" tIns="45720" rIns="91440" bIns="45720">
                <a:spAutoFit/>
              </a:bodyPr>
              <a:lstStyle/>
              <a:p>
                <a:pPr algn="ctr"/>
                <a:r>
                  <a:rPr lang="en-US" sz="3600" b="0" cap="none" spc="0" dirty="0" smtClean="0">
                    <a:ln w="0"/>
                    <a:solidFill>
                      <a:schemeClr val="bg1"/>
                    </a:solidFill>
                    <a:effectLst>
                      <a:outerShdw blurRad="38100" dist="25400" dir="5400000" algn="ctr" rotWithShape="0">
                        <a:srgbClr val="6E747A">
                          <a:alpha val="43000"/>
                        </a:srgbClr>
                      </a:outerShdw>
                    </a:effectLst>
                  </a:rPr>
                  <a:t>Linear</a:t>
                </a:r>
                <a:endParaRPr lang="en-US" sz="3600" b="0" cap="none" spc="0" dirty="0">
                  <a:ln w="0"/>
                  <a:solidFill>
                    <a:schemeClr val="bg1"/>
                  </a:solidFill>
                  <a:effectLst>
                    <a:outerShdw blurRad="38100" dist="25400" dir="5400000" algn="ctr" rotWithShape="0">
                      <a:srgbClr val="6E747A">
                        <a:alpha val="43000"/>
                      </a:srgbClr>
                    </a:outerShdw>
                  </a:effectLst>
                </a:endParaRPr>
              </a:p>
            </p:txBody>
          </p:sp>
        </p:grpSp>
        <p:sp>
          <p:nvSpPr>
            <p:cNvPr id="14" name="Rectangle 13"/>
            <p:cNvSpPr/>
            <p:nvPr/>
          </p:nvSpPr>
          <p:spPr>
            <a:xfrm>
              <a:off x="9345364" y="5432794"/>
              <a:ext cx="1865680" cy="723421"/>
            </a:xfrm>
            <a:prstGeom prst="rect">
              <a:avLst/>
            </a:prstGeom>
            <a:noFill/>
          </p:spPr>
          <p:txBody>
            <a:bodyPr wrap="none" lIns="91440" tIns="45720" rIns="91440" bIns="45720">
              <a:spAutoFit/>
            </a:bodyPr>
            <a:lstStyle/>
            <a:p>
              <a:pPr algn="ctr"/>
              <a:r>
                <a:rPr lang="en-US" sz="3600" b="0" cap="none" spc="0" dirty="0" smtClean="0">
                  <a:ln w="0"/>
                  <a:solidFill>
                    <a:schemeClr val="bg1"/>
                  </a:solidFill>
                  <a:effectLst>
                    <a:outerShdw blurRad="38100" dist="25400" dir="5400000" algn="ctr" rotWithShape="0">
                      <a:srgbClr val="6E747A">
                        <a:alpha val="43000"/>
                      </a:srgbClr>
                    </a:outerShdw>
                  </a:effectLst>
                </a:rPr>
                <a:t>Polygon</a:t>
              </a:r>
              <a:endParaRPr lang="en-US" sz="3600" b="0" cap="none" spc="0" dirty="0">
                <a:ln w="0"/>
                <a:solidFill>
                  <a:schemeClr val="bg1"/>
                </a:solidFill>
                <a:effectLst>
                  <a:outerShdw blurRad="38100" dist="25400" dir="5400000" algn="ctr" rotWithShape="0">
                    <a:srgbClr val="6E747A">
                      <a:alpha val="43000"/>
                    </a:srgbClr>
                  </a:outerShdw>
                </a:effectLst>
              </a:endParaRPr>
            </a:p>
          </p:txBody>
        </p:sp>
      </p:grpSp>
      <p:sp>
        <p:nvSpPr>
          <p:cNvPr id="4" name="Rectangle 3"/>
          <p:cNvSpPr/>
          <p:nvPr/>
        </p:nvSpPr>
        <p:spPr>
          <a:xfrm>
            <a:off x="10335490" y="4366279"/>
            <a:ext cx="1736407" cy="646331"/>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sz="1200" dirty="0"/>
              <a:t>Infested Area will automatically update if a line or polygon is drawn</a:t>
            </a:r>
            <a:endParaRPr lang="en-US" sz="1600" dirty="0"/>
          </a:p>
        </p:txBody>
      </p:sp>
      <p:sp>
        <p:nvSpPr>
          <p:cNvPr id="23" name="TextBox 22"/>
          <p:cNvSpPr txBox="1"/>
          <p:nvPr/>
        </p:nvSpPr>
        <p:spPr>
          <a:xfrm>
            <a:off x="0" y="6483927"/>
            <a:ext cx="1971304" cy="276999"/>
          </a:xfrm>
          <a:prstGeom prst="rect">
            <a:avLst/>
          </a:prstGeom>
          <a:noFill/>
        </p:spPr>
        <p:txBody>
          <a:bodyPr wrap="square" rtlCol="0">
            <a:spAutoFit/>
          </a:bodyPr>
          <a:lstStyle/>
          <a:p>
            <a:r>
              <a:rPr lang="en-US" sz="1200" dirty="0" smtClean="0"/>
              <a:t>02/2020</a:t>
            </a:r>
            <a:endParaRPr lang="en-US" sz="1200" dirty="0"/>
          </a:p>
        </p:txBody>
      </p: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74266" y="6455870"/>
            <a:ext cx="1311856" cy="331277"/>
          </a:xfrm>
          <a:prstGeom prst="rect">
            <a:avLst/>
          </a:prstGeom>
          <a:ln>
            <a:noFill/>
          </a:ln>
          <a:effectLst/>
        </p:spPr>
      </p:pic>
      <p:sp>
        <p:nvSpPr>
          <p:cNvPr id="22" name="Oval 21"/>
          <p:cNvSpPr/>
          <p:nvPr/>
        </p:nvSpPr>
        <p:spPr>
          <a:xfrm>
            <a:off x="6308443" y="3772245"/>
            <a:ext cx="960487" cy="683489"/>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513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769" y="2138041"/>
            <a:ext cx="6607683" cy="332372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703511" y="827852"/>
            <a:ext cx="6790266" cy="1107996"/>
          </a:xfrm>
          <a:prstGeom prst="rect">
            <a:avLst/>
          </a:prstGeom>
          <a:noFill/>
        </p:spPr>
        <p:txBody>
          <a:bodyPr wrap="square" rtlCol="0">
            <a:spAutoFit/>
          </a:bodyPr>
          <a:lstStyle/>
          <a:p>
            <a:pPr marL="342900" indent="-342900">
              <a:buFont typeface="Wingdings" panose="05000000000000000000" pitchFamily="2" charset="2"/>
              <a:buChar char="ü"/>
            </a:pPr>
            <a:r>
              <a:rPr lang="en-US" sz="2200" u="sng" dirty="0" smtClean="0"/>
              <a:t>Location Description/Nearest Address</a:t>
            </a:r>
            <a:r>
              <a:rPr lang="en-US" sz="2200" dirty="0" smtClean="0"/>
              <a:t> is a text box for additional information to help relocate an infestation</a:t>
            </a:r>
          </a:p>
          <a:p>
            <a:pPr marL="342900" indent="-342900">
              <a:buFont typeface="Wingdings" panose="05000000000000000000" pitchFamily="2" charset="2"/>
              <a:buChar char="ü"/>
            </a:pPr>
            <a:r>
              <a:rPr lang="en-US" sz="2200" dirty="0" smtClean="0"/>
              <a:t>Choose </a:t>
            </a:r>
            <a:r>
              <a:rPr lang="en-US" sz="2200" u="sng" dirty="0" smtClean="0"/>
              <a:t>Ownership</a:t>
            </a:r>
            <a:r>
              <a:rPr lang="en-US" sz="2200" dirty="0" smtClean="0"/>
              <a:t> from the dropdown box</a:t>
            </a:r>
          </a:p>
        </p:txBody>
      </p:sp>
      <p:sp>
        <p:nvSpPr>
          <p:cNvPr id="10" name="Notched Right Arrow 9"/>
          <p:cNvSpPr/>
          <p:nvPr/>
        </p:nvSpPr>
        <p:spPr>
          <a:xfrm rot="10206529">
            <a:off x="5264719" y="3581592"/>
            <a:ext cx="1943136"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038600" y="108787"/>
            <a:ext cx="4086225" cy="584775"/>
          </a:xfrm>
          <a:prstGeom prst="rect">
            <a:avLst/>
          </a:prstGeom>
          <a:noFill/>
        </p:spPr>
        <p:txBody>
          <a:bodyPr wrap="square" rtlCol="0">
            <a:spAutoFit/>
          </a:bodyPr>
          <a:lstStyle/>
          <a:p>
            <a:r>
              <a:rPr lang="en-US" sz="3200" dirty="0" smtClean="0"/>
              <a:t>Location information</a:t>
            </a:r>
            <a:endParaRPr lang="en-US" sz="3200" dirty="0"/>
          </a:p>
        </p:txBody>
      </p:sp>
      <p:pic>
        <p:nvPicPr>
          <p:cNvPr id="2" name="Picture 1"/>
          <p:cNvPicPr>
            <a:picLocks noChangeAspect="1"/>
          </p:cNvPicPr>
          <p:nvPr/>
        </p:nvPicPr>
        <p:blipFill rotWithShape="1">
          <a:blip r:embed="rId4"/>
          <a:srcRect l="60899" t="52223" r="25154" b="11520"/>
          <a:stretch/>
        </p:blipFill>
        <p:spPr>
          <a:xfrm>
            <a:off x="5156707" y="4828222"/>
            <a:ext cx="2406339" cy="1759351"/>
          </a:xfrm>
          <a:prstGeom prst="rect">
            <a:avLst/>
          </a:prstGeom>
          <a:ln>
            <a:noFill/>
          </a:ln>
          <a:effectLst>
            <a:outerShdw blurRad="292100" dist="139700" dir="2700000" algn="tl" rotWithShape="0">
              <a:srgbClr val="333333">
                <a:alpha val="65000"/>
              </a:srgbClr>
            </a:outerShdw>
          </a:effectLst>
        </p:spPr>
      </p:pic>
      <p:sp>
        <p:nvSpPr>
          <p:cNvPr id="12" name="Notched Right Arrow 11"/>
          <p:cNvSpPr/>
          <p:nvPr/>
        </p:nvSpPr>
        <p:spPr>
          <a:xfrm rot="9859577">
            <a:off x="7080716" y="5930373"/>
            <a:ext cx="2037024"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972675" y="2609703"/>
            <a:ext cx="2163907" cy="2031325"/>
          </a:xfrm>
          <a:prstGeom prst="rect">
            <a:avLst/>
          </a:prstGeom>
          <a:noFill/>
        </p:spPr>
        <p:txBody>
          <a:bodyPr wrap="square" rtlCol="0">
            <a:spAutoFit/>
          </a:bodyPr>
          <a:lstStyle/>
          <a:p>
            <a:r>
              <a:rPr lang="en-US" dirty="0" smtClean="0"/>
              <a:t>Reporting invasives on privately owned land?</a:t>
            </a:r>
          </a:p>
          <a:p>
            <a:endParaRPr lang="en-US" dirty="0" smtClean="0"/>
          </a:p>
          <a:p>
            <a:r>
              <a:rPr lang="en-US" dirty="0" smtClean="0"/>
              <a:t>Be sure to get the landowners permission</a:t>
            </a:r>
            <a:endParaRPr lang="en-US" dirty="0"/>
          </a:p>
        </p:txBody>
      </p:sp>
      <p:sp>
        <p:nvSpPr>
          <p:cNvPr id="5" name="TextBox 4"/>
          <p:cNvSpPr txBox="1"/>
          <p:nvPr/>
        </p:nvSpPr>
        <p:spPr>
          <a:xfrm>
            <a:off x="-1" y="2385692"/>
            <a:ext cx="3343275" cy="2862322"/>
          </a:xfrm>
          <a:prstGeom prst="rect">
            <a:avLst/>
          </a:prstGeom>
          <a:noFill/>
        </p:spPr>
        <p:txBody>
          <a:bodyPr wrap="square" rtlCol="0">
            <a:spAutoFit/>
          </a:bodyPr>
          <a:lstStyle/>
          <a:p>
            <a:r>
              <a:rPr lang="en-US" dirty="0" smtClean="0"/>
              <a:t>Private</a:t>
            </a:r>
          </a:p>
          <a:p>
            <a:pPr marL="285750" indent="-285750">
              <a:buFont typeface="Wingdings" panose="05000000000000000000" pitchFamily="2" charset="2"/>
              <a:buChar char="ü"/>
            </a:pPr>
            <a:r>
              <a:rPr lang="en-US" dirty="0" smtClean="0"/>
              <a:t>No = Default</a:t>
            </a:r>
          </a:p>
          <a:p>
            <a:pPr marL="285750" indent="-285750">
              <a:buFont typeface="Wingdings" panose="05000000000000000000" pitchFamily="2" charset="2"/>
              <a:buChar char="ü"/>
            </a:pPr>
            <a:r>
              <a:rPr lang="en-US" dirty="0" smtClean="0"/>
              <a:t>Yes – Coordinates/Shapes are hidden from the public</a:t>
            </a:r>
          </a:p>
          <a:p>
            <a:pPr marL="742950" lvl="1" indent="-285750">
              <a:buFont typeface="Wingdings" panose="05000000000000000000" pitchFamily="2" charset="2"/>
              <a:buChar char="Ø"/>
            </a:pPr>
            <a:r>
              <a:rPr lang="en-US" dirty="0" smtClean="0"/>
              <a:t>Landowner prefers the exact location stays hidden</a:t>
            </a:r>
          </a:p>
          <a:p>
            <a:pPr marL="742950" lvl="1" indent="-285750">
              <a:buFont typeface="Wingdings" panose="05000000000000000000" pitchFamily="2" charset="2"/>
              <a:buChar char="Ø"/>
            </a:pPr>
            <a:r>
              <a:rPr lang="en-US" dirty="0" smtClean="0"/>
              <a:t>Sensitive restoration site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16" name="TextBox 15"/>
          <p:cNvSpPr txBox="1"/>
          <p:nvPr/>
        </p:nvSpPr>
        <p:spPr>
          <a:xfrm>
            <a:off x="0" y="6483927"/>
            <a:ext cx="1971304" cy="276999"/>
          </a:xfrm>
          <a:prstGeom prst="rect">
            <a:avLst/>
          </a:prstGeom>
          <a:noFill/>
        </p:spPr>
        <p:txBody>
          <a:bodyPr wrap="square" rtlCol="0">
            <a:spAutoFit/>
          </a:bodyPr>
          <a:lstStyle/>
          <a:p>
            <a:r>
              <a:rPr lang="en-US" sz="1200" dirty="0" smtClean="0"/>
              <a:t>02/2020</a:t>
            </a:r>
            <a:endParaRPr lang="en-US" sz="1200" dirty="0"/>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4266" y="6455870"/>
            <a:ext cx="1311856" cy="331277"/>
          </a:xfrm>
          <a:prstGeom prst="rect">
            <a:avLst/>
          </a:prstGeom>
          <a:ln>
            <a:noFill/>
          </a:ln>
          <a:effectLst/>
        </p:spPr>
      </p:pic>
      <p:sp>
        <p:nvSpPr>
          <p:cNvPr id="13" name="Oval 12"/>
          <p:cNvSpPr/>
          <p:nvPr/>
        </p:nvSpPr>
        <p:spPr>
          <a:xfrm>
            <a:off x="3436606" y="5104843"/>
            <a:ext cx="1393716" cy="4945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401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33950" y="163882"/>
            <a:ext cx="2362200" cy="584775"/>
          </a:xfrm>
          <a:prstGeom prst="rect">
            <a:avLst/>
          </a:prstGeom>
          <a:noFill/>
        </p:spPr>
        <p:txBody>
          <a:bodyPr wrap="square" rtlCol="0">
            <a:spAutoFit/>
          </a:bodyPr>
          <a:lstStyle/>
          <a:p>
            <a:r>
              <a:rPr lang="en-US" sz="3200" dirty="0" smtClean="0"/>
              <a:t>Add </a:t>
            </a:r>
            <a:r>
              <a:rPr lang="en-US" sz="3200" u="sng" dirty="0" smtClean="0"/>
              <a:t>Images</a:t>
            </a:r>
            <a:endParaRPr lang="en-US" sz="3200" u="sn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108" y="1935822"/>
            <a:ext cx="7077076" cy="483357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362200" y="714172"/>
            <a:ext cx="8118418" cy="1200329"/>
          </a:xfrm>
          <a:prstGeom prst="rect">
            <a:avLst/>
          </a:prstGeom>
          <a:noFill/>
        </p:spPr>
        <p:txBody>
          <a:bodyPr wrap="square" rtlCol="0">
            <a:spAutoFit/>
          </a:bodyPr>
          <a:lstStyle/>
          <a:p>
            <a:pPr marL="285750" indent="-285750">
              <a:buFont typeface="Wingdings" panose="05000000000000000000" pitchFamily="2" charset="2"/>
              <a:buChar char="ü"/>
            </a:pPr>
            <a:r>
              <a:rPr lang="en-US" sz="2400" dirty="0" smtClean="0"/>
              <a:t>Upload up to five images for each report</a:t>
            </a:r>
          </a:p>
          <a:p>
            <a:pPr marL="285750" indent="-285750">
              <a:buFont typeface="Wingdings" panose="05000000000000000000" pitchFamily="2" charset="2"/>
              <a:buChar char="ü"/>
            </a:pPr>
            <a:r>
              <a:rPr lang="en-US" sz="2400" u="sng" dirty="0" smtClean="0"/>
              <a:t>Caption</a:t>
            </a:r>
            <a:r>
              <a:rPr lang="en-US" sz="2400" dirty="0" smtClean="0"/>
              <a:t>: Identify the main feature in the image</a:t>
            </a:r>
          </a:p>
          <a:p>
            <a:pPr marL="285750" indent="-285750">
              <a:buFont typeface="Wingdings" panose="05000000000000000000" pitchFamily="2" charset="2"/>
              <a:buChar char="ü"/>
            </a:pPr>
            <a:r>
              <a:rPr lang="en-US" sz="2400" u="sng" dirty="0" smtClean="0"/>
              <a:t>Photo by</a:t>
            </a:r>
            <a:r>
              <a:rPr lang="en-US" sz="2400" dirty="0" smtClean="0"/>
              <a:t>: If someone else took the picture, add their name</a:t>
            </a:r>
            <a:endParaRPr lang="en-US" sz="2400" dirty="0"/>
          </a:p>
        </p:txBody>
      </p:sp>
      <p:sp>
        <p:nvSpPr>
          <p:cNvPr id="9" name="Notched Right Arrow 8"/>
          <p:cNvSpPr/>
          <p:nvPr/>
        </p:nvSpPr>
        <p:spPr>
          <a:xfrm rot="12296356">
            <a:off x="7137740" y="5594874"/>
            <a:ext cx="1943136"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Notched Right Arrow 9"/>
          <p:cNvSpPr/>
          <p:nvPr/>
        </p:nvSpPr>
        <p:spPr>
          <a:xfrm rot="12055748">
            <a:off x="7149071" y="3336220"/>
            <a:ext cx="1943136"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Notched Right Arrow 10"/>
          <p:cNvSpPr/>
          <p:nvPr/>
        </p:nvSpPr>
        <p:spPr>
          <a:xfrm rot="19495406">
            <a:off x="953482" y="2967564"/>
            <a:ext cx="1943136"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0" y="6483927"/>
            <a:ext cx="1971304" cy="276999"/>
          </a:xfrm>
          <a:prstGeom prst="rect">
            <a:avLst/>
          </a:prstGeom>
          <a:noFill/>
        </p:spPr>
        <p:txBody>
          <a:bodyPr wrap="square" rtlCol="0">
            <a:spAutoFit/>
          </a:bodyPr>
          <a:lstStyle/>
          <a:p>
            <a:r>
              <a:rPr lang="en-US" sz="1200" dirty="0" smtClean="0"/>
              <a:t>02/2020</a:t>
            </a:r>
            <a:endParaRPr lang="en-US" sz="12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4266" y="6455870"/>
            <a:ext cx="1311856" cy="331277"/>
          </a:xfrm>
          <a:prstGeom prst="rect">
            <a:avLst/>
          </a:prstGeom>
          <a:ln>
            <a:noFill/>
          </a:ln>
          <a:effectLst/>
        </p:spPr>
      </p:pic>
    </p:spTree>
    <p:extLst>
      <p:ext uri="{BB962C8B-B14F-4D97-AF65-F5344CB8AC3E}">
        <p14:creationId xmlns:p14="http://schemas.microsoft.com/office/powerpoint/2010/main" val="3979370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57" y="2629691"/>
            <a:ext cx="11794748" cy="305752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871480" y="111415"/>
            <a:ext cx="4739120" cy="584775"/>
          </a:xfrm>
          <a:prstGeom prst="rect">
            <a:avLst/>
          </a:prstGeom>
          <a:noFill/>
        </p:spPr>
        <p:txBody>
          <a:bodyPr wrap="square" rtlCol="0">
            <a:spAutoFit/>
          </a:bodyPr>
          <a:lstStyle/>
          <a:p>
            <a:r>
              <a:rPr lang="en-US" sz="3200" dirty="0" smtClean="0"/>
              <a:t>Additional Information</a:t>
            </a:r>
            <a:endParaRPr lang="en-US" sz="3200" dirty="0"/>
          </a:p>
        </p:txBody>
      </p:sp>
      <p:sp>
        <p:nvSpPr>
          <p:cNvPr id="8" name="TextBox 7"/>
          <p:cNvSpPr txBox="1"/>
          <p:nvPr/>
        </p:nvSpPr>
        <p:spPr>
          <a:xfrm>
            <a:off x="1563855" y="702501"/>
            <a:ext cx="9075556" cy="1569660"/>
          </a:xfrm>
          <a:prstGeom prst="rect">
            <a:avLst/>
          </a:prstGeom>
          <a:noFill/>
        </p:spPr>
        <p:txBody>
          <a:bodyPr wrap="square" rtlCol="0">
            <a:spAutoFit/>
          </a:bodyPr>
          <a:lstStyle/>
          <a:p>
            <a:pPr marL="285750" indent="-285750">
              <a:buFont typeface="Wingdings" panose="05000000000000000000" pitchFamily="2" charset="2"/>
              <a:buChar char="ü"/>
            </a:pPr>
            <a:r>
              <a:rPr lang="en-US" sz="2400" u="sng" dirty="0"/>
              <a:t>Comments</a:t>
            </a:r>
            <a:r>
              <a:rPr lang="en-US" sz="2400" dirty="0" smtClean="0"/>
              <a:t>: Add additional information needed in this text box</a:t>
            </a:r>
          </a:p>
          <a:p>
            <a:pPr marL="285750" indent="-285750">
              <a:buFont typeface="Wingdings" panose="05000000000000000000" pitchFamily="2" charset="2"/>
              <a:buChar char="ü"/>
            </a:pPr>
            <a:r>
              <a:rPr lang="en-US" sz="2400" u="sng" dirty="0" smtClean="0"/>
              <a:t>Identified by</a:t>
            </a:r>
            <a:r>
              <a:rPr lang="en-US" sz="2400" dirty="0" smtClean="0"/>
              <a:t>: Add name here if another expert identified the species</a:t>
            </a:r>
          </a:p>
          <a:p>
            <a:pPr marL="285750" indent="-285750">
              <a:buFont typeface="Wingdings" panose="05000000000000000000" pitchFamily="2" charset="2"/>
              <a:buChar char="ü"/>
            </a:pPr>
            <a:r>
              <a:rPr lang="en-US" sz="2400" dirty="0" smtClean="0"/>
              <a:t>Click </a:t>
            </a:r>
            <a:r>
              <a:rPr lang="en-US" sz="2400" u="sng" dirty="0" smtClean="0"/>
              <a:t>Yes</a:t>
            </a:r>
            <a:r>
              <a:rPr lang="en-US" sz="2400" dirty="0" smtClean="0"/>
              <a:t> and add the location if a specimen is taken (Default = </a:t>
            </a:r>
            <a:r>
              <a:rPr lang="en-US" sz="2400" u="sng" dirty="0" smtClean="0"/>
              <a:t>No</a:t>
            </a:r>
            <a:r>
              <a:rPr lang="en-US" sz="2400" dirty="0" smtClean="0"/>
              <a:t>)</a:t>
            </a:r>
          </a:p>
          <a:p>
            <a:pPr marL="285750" indent="-285750">
              <a:buFont typeface="Wingdings" panose="05000000000000000000" pitchFamily="2" charset="2"/>
              <a:buChar char="ü"/>
            </a:pPr>
            <a:r>
              <a:rPr lang="en-US" sz="2400" dirty="0" smtClean="0"/>
              <a:t>Click on </a:t>
            </a:r>
            <a:r>
              <a:rPr lang="en-US" sz="2400" u="sng" dirty="0" smtClean="0"/>
              <a:t>Submit Report </a:t>
            </a:r>
            <a:r>
              <a:rPr lang="en-US" sz="2400" dirty="0" smtClean="0"/>
              <a:t>and you are done.</a:t>
            </a:r>
            <a:endParaRPr lang="en-US" sz="2400" dirty="0"/>
          </a:p>
        </p:txBody>
      </p:sp>
      <p:sp>
        <p:nvSpPr>
          <p:cNvPr id="9" name="Notched Right Arrow 8"/>
          <p:cNvSpPr/>
          <p:nvPr/>
        </p:nvSpPr>
        <p:spPr>
          <a:xfrm rot="19555900">
            <a:off x="94941" y="4494140"/>
            <a:ext cx="1342650"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Notched Right Arrow 9"/>
          <p:cNvSpPr/>
          <p:nvPr/>
        </p:nvSpPr>
        <p:spPr>
          <a:xfrm rot="9422880">
            <a:off x="9316174" y="2637661"/>
            <a:ext cx="2300137"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Notched Right Arrow 10"/>
          <p:cNvSpPr/>
          <p:nvPr/>
        </p:nvSpPr>
        <p:spPr>
          <a:xfrm rot="12480437">
            <a:off x="6960148" y="5702217"/>
            <a:ext cx="1943136"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0" y="6483927"/>
            <a:ext cx="1971304" cy="276999"/>
          </a:xfrm>
          <a:prstGeom prst="rect">
            <a:avLst/>
          </a:prstGeom>
          <a:noFill/>
        </p:spPr>
        <p:txBody>
          <a:bodyPr wrap="square" rtlCol="0">
            <a:spAutoFit/>
          </a:bodyPr>
          <a:lstStyle/>
          <a:p>
            <a:r>
              <a:rPr lang="en-US" sz="1200" dirty="0" smtClean="0"/>
              <a:t>02/2020</a:t>
            </a:r>
            <a:endParaRPr lang="en-US" sz="12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4266" y="6455870"/>
            <a:ext cx="1311856" cy="331277"/>
          </a:xfrm>
          <a:prstGeom prst="rect">
            <a:avLst/>
          </a:prstGeom>
          <a:ln>
            <a:noFill/>
          </a:ln>
          <a:effectLst/>
        </p:spPr>
      </p:pic>
    </p:spTree>
    <p:extLst>
      <p:ext uri="{BB962C8B-B14F-4D97-AF65-F5344CB8AC3E}">
        <p14:creationId xmlns:p14="http://schemas.microsoft.com/office/powerpoint/2010/main" val="3379068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6600" y="2202545"/>
            <a:ext cx="6361074" cy="584775"/>
          </a:xfrm>
          <a:prstGeom prst="rect">
            <a:avLst/>
          </a:prstGeom>
          <a:noFill/>
        </p:spPr>
        <p:txBody>
          <a:bodyPr wrap="square" rtlCol="0">
            <a:spAutoFit/>
          </a:bodyPr>
          <a:lstStyle/>
          <a:p>
            <a:r>
              <a:rPr lang="en-US" sz="3200" dirty="0" smtClean="0"/>
              <a:t>The </a:t>
            </a:r>
            <a:r>
              <a:rPr lang="en-US" sz="3200" dirty="0" err="1" smtClean="0"/>
              <a:t>EDDMapS</a:t>
            </a:r>
            <a:r>
              <a:rPr lang="en-US" sz="3200" dirty="0" smtClean="0"/>
              <a:t> Web form is complete</a:t>
            </a:r>
            <a:endParaRPr lang="en-US" sz="3200" dirty="0"/>
          </a:p>
        </p:txBody>
      </p:sp>
      <p:sp>
        <p:nvSpPr>
          <p:cNvPr id="8" name="Notched Right Arrow 7"/>
          <p:cNvSpPr/>
          <p:nvPr/>
        </p:nvSpPr>
        <p:spPr>
          <a:xfrm>
            <a:off x="1057275" y="4762708"/>
            <a:ext cx="5455021"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57225" y="2824717"/>
            <a:ext cx="10515600" cy="120032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Reports are automatically sent to be verified</a:t>
            </a:r>
          </a:p>
          <a:p>
            <a:pPr marL="342900" indent="-342900">
              <a:buFont typeface="Wingdings" panose="05000000000000000000" pitchFamily="2" charset="2"/>
              <a:buChar char="ü"/>
            </a:pPr>
            <a:r>
              <a:rPr lang="en-US" sz="2400" dirty="0" smtClean="0"/>
              <a:t>Once verified, reports show on EDDMapS website</a:t>
            </a:r>
          </a:p>
          <a:p>
            <a:pPr marL="342900" indent="-342900">
              <a:buFont typeface="Wingdings" panose="05000000000000000000" pitchFamily="2" charset="2"/>
              <a:buChar char="ü"/>
            </a:pPr>
            <a:r>
              <a:rPr lang="en-US" sz="2400" dirty="0" smtClean="0"/>
              <a:t>Trainings are available on EDDMapS.org</a:t>
            </a:r>
            <a:endParaRPr lang="en-US" sz="24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014"/>
          <a:stretch/>
        </p:blipFill>
        <p:spPr>
          <a:xfrm>
            <a:off x="7516855" y="507969"/>
            <a:ext cx="2628362" cy="6021090"/>
          </a:xfrm>
          <a:prstGeom prst="rect">
            <a:avLst/>
          </a:prstGeom>
          <a:effectLst>
            <a:outerShdw blurRad="63500" sx="102000" sy="102000" algn="ctr" rotWithShape="0">
              <a:prstClr val="black">
                <a:alpha val="40000"/>
              </a:prstClr>
            </a:outerShdw>
          </a:effectLst>
        </p:spPr>
      </p:pic>
      <p:sp>
        <p:nvSpPr>
          <p:cNvPr id="9" name="TextBox 8"/>
          <p:cNvSpPr txBox="1"/>
          <p:nvPr/>
        </p:nvSpPr>
        <p:spPr>
          <a:xfrm>
            <a:off x="0" y="6483927"/>
            <a:ext cx="1971304" cy="276999"/>
          </a:xfrm>
          <a:prstGeom prst="rect">
            <a:avLst/>
          </a:prstGeom>
          <a:noFill/>
        </p:spPr>
        <p:txBody>
          <a:bodyPr wrap="square" rtlCol="0">
            <a:spAutoFit/>
          </a:bodyPr>
          <a:lstStyle/>
          <a:p>
            <a:r>
              <a:rPr lang="en-US" sz="1200" dirty="0" smtClean="0"/>
              <a:t>02/2020</a:t>
            </a:r>
            <a:endParaRPr lang="en-US" sz="12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4266" y="6455870"/>
            <a:ext cx="1311856" cy="331277"/>
          </a:xfrm>
          <a:prstGeom prst="rect">
            <a:avLst/>
          </a:prstGeom>
          <a:ln>
            <a:noFill/>
          </a:ln>
          <a:effectLst/>
        </p:spPr>
      </p:pic>
    </p:spTree>
    <p:extLst>
      <p:ext uri="{BB962C8B-B14F-4D97-AF65-F5344CB8AC3E}">
        <p14:creationId xmlns:p14="http://schemas.microsoft.com/office/powerpoint/2010/main" val="1862552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9997" y="1709286"/>
            <a:ext cx="10906125" cy="2554545"/>
          </a:xfrm>
          <a:prstGeom prst="rect">
            <a:avLst/>
          </a:prstGeom>
          <a:noFill/>
        </p:spPr>
        <p:txBody>
          <a:bodyPr wrap="square" rtlCol="0">
            <a:spAutoFit/>
          </a:bodyPr>
          <a:lstStyle/>
          <a:p>
            <a:r>
              <a:rPr lang="en-US" sz="3200" dirty="0" smtClean="0"/>
              <a:t>Thank you for participating in this EDDMapS training.</a:t>
            </a:r>
          </a:p>
          <a:p>
            <a:r>
              <a:rPr lang="en-US" sz="3200" dirty="0" smtClean="0"/>
              <a:t>This and other trainings are available </a:t>
            </a:r>
            <a:r>
              <a:rPr lang="en-US" sz="3200" dirty="0"/>
              <a:t>at EDDMapS.org</a:t>
            </a:r>
          </a:p>
          <a:p>
            <a:endParaRPr lang="en-US" sz="3200" dirty="0"/>
          </a:p>
          <a:p>
            <a:r>
              <a:rPr lang="en-US" sz="3200" dirty="0" smtClean="0"/>
              <a:t>For Questions Contact </a:t>
            </a:r>
            <a:br>
              <a:rPr lang="en-US" sz="3200" dirty="0" smtClean="0"/>
            </a:br>
            <a:r>
              <a:rPr lang="en-US" sz="3200" dirty="0" smtClean="0"/>
              <a:t>Rebekah </a:t>
            </a:r>
            <a:r>
              <a:rPr lang="en-US" sz="3200" dirty="0"/>
              <a:t>Wallace at </a:t>
            </a:r>
            <a:r>
              <a:rPr lang="en-US" sz="3200" dirty="0" smtClean="0"/>
              <a:t>bekahwal@uga.edu</a:t>
            </a:r>
          </a:p>
        </p:txBody>
      </p:sp>
      <p:sp>
        <p:nvSpPr>
          <p:cNvPr id="7" name="TextBox 6"/>
          <p:cNvSpPr txBox="1"/>
          <p:nvPr/>
        </p:nvSpPr>
        <p:spPr>
          <a:xfrm>
            <a:off x="0" y="6483927"/>
            <a:ext cx="1971304" cy="276999"/>
          </a:xfrm>
          <a:prstGeom prst="rect">
            <a:avLst/>
          </a:prstGeom>
          <a:noFill/>
        </p:spPr>
        <p:txBody>
          <a:bodyPr wrap="square" rtlCol="0">
            <a:spAutoFit/>
          </a:bodyPr>
          <a:lstStyle/>
          <a:p>
            <a:r>
              <a:rPr lang="en-US" sz="1200" dirty="0" smtClean="0"/>
              <a:t>02/2020</a:t>
            </a:r>
            <a:endParaRPr lang="en-US" sz="1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4266" y="6455870"/>
            <a:ext cx="1311856" cy="331277"/>
          </a:xfrm>
          <a:prstGeom prst="rect">
            <a:avLst/>
          </a:prstGeom>
          <a:ln>
            <a:noFill/>
          </a:ln>
          <a:effectLst/>
        </p:spPr>
      </p:pic>
    </p:spTree>
    <p:extLst>
      <p:ext uri="{BB962C8B-B14F-4D97-AF65-F5344CB8AC3E}">
        <p14:creationId xmlns:p14="http://schemas.microsoft.com/office/powerpoint/2010/main" val="3659619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32" y="324292"/>
            <a:ext cx="5725277" cy="571331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204517" y="127592"/>
            <a:ext cx="5225677" cy="1569660"/>
          </a:xfrm>
          <a:prstGeom prst="rect">
            <a:avLst/>
          </a:prstGeom>
          <a:noFill/>
        </p:spPr>
        <p:txBody>
          <a:bodyPr wrap="square" rtlCol="0">
            <a:spAutoFit/>
          </a:bodyPr>
          <a:lstStyle/>
          <a:p>
            <a:pPr marL="285750" indent="-285750">
              <a:buFont typeface="Wingdings" panose="05000000000000000000" pitchFamily="2" charset="2"/>
              <a:buChar char="ü"/>
            </a:pPr>
            <a:r>
              <a:rPr lang="en-US" sz="3200" dirty="0" smtClean="0"/>
              <a:t>Log In with existing account or Register to create </a:t>
            </a:r>
            <a:br>
              <a:rPr lang="en-US" sz="3200" dirty="0" smtClean="0"/>
            </a:br>
            <a:r>
              <a:rPr lang="en-US" sz="3200" dirty="0" smtClean="0"/>
              <a:t>a FREE account</a:t>
            </a:r>
            <a:endParaRPr lang="en-US" sz="32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006" y="1837039"/>
            <a:ext cx="3627049" cy="4388682"/>
          </a:xfrm>
          <a:prstGeom prst="rect">
            <a:avLst/>
          </a:prstGeom>
          <a:ln>
            <a:noFill/>
          </a:ln>
          <a:effectLst>
            <a:outerShdw blurRad="292100" dist="139700" dir="2700000" algn="tl" rotWithShape="0">
              <a:srgbClr val="333333">
                <a:alpha val="65000"/>
              </a:srgbClr>
            </a:outerShdw>
          </a:effectLst>
        </p:spPr>
      </p:pic>
      <p:sp>
        <p:nvSpPr>
          <p:cNvPr id="2" name="Oval 1"/>
          <p:cNvSpPr/>
          <p:nvPr/>
        </p:nvSpPr>
        <p:spPr>
          <a:xfrm>
            <a:off x="11893177" y="6479774"/>
            <a:ext cx="189965" cy="1899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4266" y="6455870"/>
            <a:ext cx="1311856" cy="331277"/>
          </a:xfrm>
          <a:prstGeom prst="rect">
            <a:avLst/>
          </a:prstGeom>
          <a:ln>
            <a:noFill/>
          </a:ln>
          <a:effectLst/>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b="81247"/>
          <a:stretch/>
        </p:blipFill>
        <p:spPr>
          <a:xfrm>
            <a:off x="274032" y="5095054"/>
            <a:ext cx="5725277" cy="593364"/>
          </a:xfrm>
          <a:prstGeom prst="rect">
            <a:avLst/>
          </a:prstGeom>
        </p:spPr>
      </p:pic>
      <p:sp>
        <p:nvSpPr>
          <p:cNvPr id="11" name="TextBox 10"/>
          <p:cNvSpPr txBox="1"/>
          <p:nvPr/>
        </p:nvSpPr>
        <p:spPr>
          <a:xfrm>
            <a:off x="0" y="6483927"/>
            <a:ext cx="1971304" cy="276999"/>
          </a:xfrm>
          <a:prstGeom prst="rect">
            <a:avLst/>
          </a:prstGeom>
          <a:noFill/>
        </p:spPr>
        <p:txBody>
          <a:bodyPr wrap="square" rtlCol="0">
            <a:spAutoFit/>
          </a:bodyPr>
          <a:lstStyle/>
          <a:p>
            <a:r>
              <a:rPr lang="en-US" sz="1200" dirty="0" smtClean="0"/>
              <a:t>02/2020</a:t>
            </a:r>
            <a:endParaRPr lang="en-US" sz="1200" dirty="0"/>
          </a:p>
        </p:txBody>
      </p:sp>
      <p:sp>
        <p:nvSpPr>
          <p:cNvPr id="12" name="Oval 11"/>
          <p:cNvSpPr/>
          <p:nvPr/>
        </p:nvSpPr>
        <p:spPr>
          <a:xfrm>
            <a:off x="5262034" y="233527"/>
            <a:ext cx="737276" cy="4945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611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1278" y="1972744"/>
            <a:ext cx="6327013" cy="405531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685848" y="581156"/>
            <a:ext cx="6208375" cy="1200329"/>
          </a:xfrm>
          <a:prstGeom prst="rect">
            <a:avLst/>
          </a:prstGeom>
          <a:noFill/>
        </p:spPr>
        <p:txBody>
          <a:bodyPr wrap="square" rtlCol="0">
            <a:spAutoFit/>
          </a:bodyPr>
          <a:lstStyle/>
          <a:p>
            <a:pPr marL="457200" indent="-457200">
              <a:buFont typeface="Wingdings" panose="05000000000000000000" pitchFamily="2" charset="2"/>
              <a:buChar char="ü"/>
            </a:pPr>
            <a:r>
              <a:rPr lang="en-US" sz="2400" dirty="0" smtClean="0"/>
              <a:t>Click on Report Sighting</a:t>
            </a:r>
          </a:p>
          <a:p>
            <a:pPr marL="457200" indent="-457200">
              <a:buFont typeface="Wingdings" panose="05000000000000000000" pitchFamily="2" charset="2"/>
              <a:buChar char="ü"/>
            </a:pPr>
            <a:r>
              <a:rPr lang="en-US" sz="2400" dirty="0" smtClean="0"/>
              <a:t>Choose the type of species you are reporting</a:t>
            </a:r>
          </a:p>
          <a:p>
            <a:pPr marL="457200" indent="-457200">
              <a:buFont typeface="Wingdings" panose="05000000000000000000" pitchFamily="2" charset="2"/>
              <a:buChar char="ü"/>
            </a:pPr>
            <a:r>
              <a:rPr lang="en-US" sz="2400" dirty="0" smtClean="0"/>
              <a:t>For this training we will use </a:t>
            </a:r>
            <a:r>
              <a:rPr lang="en-US" sz="2400" u="sng" dirty="0" smtClean="0"/>
              <a:t>Plants</a:t>
            </a:r>
            <a:endParaRPr lang="en-US" sz="2400" u="sng" dirty="0"/>
          </a:p>
        </p:txBody>
      </p:sp>
      <p:sp>
        <p:nvSpPr>
          <p:cNvPr id="8" name="Notched Right Arrow 7"/>
          <p:cNvSpPr/>
          <p:nvPr/>
        </p:nvSpPr>
        <p:spPr>
          <a:xfrm rot="19441261">
            <a:off x="964546" y="5215816"/>
            <a:ext cx="2642508"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276947" y="38174"/>
            <a:ext cx="3647853" cy="584775"/>
          </a:xfrm>
          <a:prstGeom prst="rect">
            <a:avLst/>
          </a:prstGeom>
          <a:noFill/>
        </p:spPr>
        <p:txBody>
          <a:bodyPr wrap="square" rtlCol="0">
            <a:spAutoFit/>
          </a:bodyPr>
          <a:lstStyle/>
          <a:p>
            <a:r>
              <a:rPr lang="en-US" sz="3200" dirty="0" smtClean="0"/>
              <a:t>Choose the species</a:t>
            </a:r>
            <a:endParaRPr lang="en-US" sz="3200" dirty="0"/>
          </a:p>
        </p:txBody>
      </p:sp>
      <p:sp>
        <p:nvSpPr>
          <p:cNvPr id="9" name="Notched Right Arrow 8"/>
          <p:cNvSpPr/>
          <p:nvPr/>
        </p:nvSpPr>
        <p:spPr>
          <a:xfrm>
            <a:off x="2171962" y="2170612"/>
            <a:ext cx="2642508"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0" y="6483927"/>
            <a:ext cx="1971304" cy="276999"/>
          </a:xfrm>
          <a:prstGeom prst="rect">
            <a:avLst/>
          </a:prstGeom>
          <a:noFill/>
        </p:spPr>
        <p:txBody>
          <a:bodyPr wrap="square" rtlCol="0">
            <a:spAutoFit/>
          </a:bodyPr>
          <a:lstStyle/>
          <a:p>
            <a:r>
              <a:rPr lang="en-US" sz="1200" dirty="0" smtClean="0"/>
              <a:t>02/2020</a:t>
            </a:r>
            <a:endParaRPr lang="en-US" sz="12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4266" y="6455870"/>
            <a:ext cx="1311856" cy="331277"/>
          </a:xfrm>
          <a:prstGeom prst="rect">
            <a:avLst/>
          </a:prstGeom>
          <a:ln>
            <a:noFill/>
          </a:ln>
          <a:effectLst/>
        </p:spPr>
      </p:pic>
    </p:spTree>
    <p:extLst>
      <p:ext uri="{BB962C8B-B14F-4D97-AF65-F5344CB8AC3E}">
        <p14:creationId xmlns:p14="http://schemas.microsoft.com/office/powerpoint/2010/main" val="1272655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12687" y="1645266"/>
            <a:ext cx="4770719" cy="494838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885950" y="959956"/>
            <a:ext cx="8420100" cy="461665"/>
          </a:xfrm>
          <a:prstGeom prst="rect">
            <a:avLst/>
          </a:prstGeom>
          <a:noFill/>
        </p:spPr>
        <p:txBody>
          <a:bodyPr wrap="square" rtlCol="0">
            <a:spAutoFit/>
          </a:bodyPr>
          <a:lstStyle/>
          <a:p>
            <a:pPr marL="457200" indent="-457200" algn="ctr">
              <a:buFont typeface="Wingdings" panose="05000000000000000000" pitchFamily="2" charset="2"/>
              <a:buChar char="ü"/>
            </a:pPr>
            <a:r>
              <a:rPr lang="en-US" sz="2400" dirty="0"/>
              <a:t>Select State/Area to Report Invasive Species Occurrence</a:t>
            </a:r>
          </a:p>
        </p:txBody>
      </p:sp>
      <p:sp>
        <p:nvSpPr>
          <p:cNvPr id="8" name="Notched Right Arrow 7"/>
          <p:cNvSpPr/>
          <p:nvPr/>
        </p:nvSpPr>
        <p:spPr>
          <a:xfrm rot="1262434">
            <a:off x="2305134" y="4551157"/>
            <a:ext cx="2492206"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372197" y="151536"/>
            <a:ext cx="4249882" cy="584775"/>
          </a:xfrm>
          <a:prstGeom prst="rect">
            <a:avLst/>
          </a:prstGeom>
          <a:noFill/>
        </p:spPr>
        <p:txBody>
          <a:bodyPr wrap="square" rtlCol="0">
            <a:spAutoFit/>
          </a:bodyPr>
          <a:lstStyle/>
          <a:p>
            <a:r>
              <a:rPr lang="en-US" sz="3200" dirty="0" smtClean="0"/>
              <a:t>Choose the Location</a:t>
            </a:r>
            <a:endParaRPr lang="en-US" sz="3200" dirty="0"/>
          </a:p>
        </p:txBody>
      </p:sp>
      <p:sp>
        <p:nvSpPr>
          <p:cNvPr id="3" name="TextBox 2"/>
          <p:cNvSpPr txBox="1"/>
          <p:nvPr/>
        </p:nvSpPr>
        <p:spPr>
          <a:xfrm>
            <a:off x="1256762" y="3159227"/>
            <a:ext cx="2093976" cy="1200329"/>
          </a:xfrm>
          <a:prstGeom prst="rect">
            <a:avLst/>
          </a:prstGeom>
          <a:noFill/>
        </p:spPr>
        <p:txBody>
          <a:bodyPr wrap="square" rtlCol="0">
            <a:spAutoFit/>
          </a:bodyPr>
          <a:lstStyle/>
          <a:p>
            <a:r>
              <a:rPr lang="en-US" dirty="0" smtClean="0"/>
              <a:t>Choose the location of the Invasive species you are reporting.</a:t>
            </a:r>
            <a:endParaRPr lang="en-US" dirty="0"/>
          </a:p>
        </p:txBody>
      </p:sp>
      <p:sp>
        <p:nvSpPr>
          <p:cNvPr id="9" name="TextBox 8"/>
          <p:cNvSpPr txBox="1"/>
          <p:nvPr/>
        </p:nvSpPr>
        <p:spPr>
          <a:xfrm>
            <a:off x="0" y="6483927"/>
            <a:ext cx="1971304" cy="276999"/>
          </a:xfrm>
          <a:prstGeom prst="rect">
            <a:avLst/>
          </a:prstGeom>
          <a:noFill/>
        </p:spPr>
        <p:txBody>
          <a:bodyPr wrap="square" rtlCol="0">
            <a:spAutoFit/>
          </a:bodyPr>
          <a:lstStyle/>
          <a:p>
            <a:r>
              <a:rPr lang="en-US" sz="1200" dirty="0" smtClean="0"/>
              <a:t>02/2020</a:t>
            </a:r>
            <a:endParaRPr lang="en-US" sz="12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4266" y="6455870"/>
            <a:ext cx="1311856" cy="331277"/>
          </a:xfrm>
          <a:prstGeom prst="rect">
            <a:avLst/>
          </a:prstGeom>
          <a:ln>
            <a:noFill/>
          </a:ln>
          <a:effectLst/>
        </p:spPr>
      </p:pic>
    </p:spTree>
    <p:extLst>
      <p:ext uri="{BB962C8B-B14F-4D97-AF65-F5344CB8AC3E}">
        <p14:creationId xmlns:p14="http://schemas.microsoft.com/office/powerpoint/2010/main" val="1130581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rved Left Arrow 9"/>
          <p:cNvSpPr/>
          <p:nvPr/>
        </p:nvSpPr>
        <p:spPr>
          <a:xfrm>
            <a:off x="7677693" y="3928760"/>
            <a:ext cx="1013898" cy="1802041"/>
          </a:xfrm>
          <a:prstGeom prst="curvedLeftArrow">
            <a:avLst>
              <a:gd name="adj1" fmla="val 25000"/>
              <a:gd name="adj2" fmla="val 48880"/>
              <a:gd name="adj3" fmla="val 25000"/>
            </a:avLst>
          </a:prstGeom>
          <a:solidFill>
            <a:schemeClr val="tx1"/>
          </a:solidFill>
          <a:ln>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176103" y="729006"/>
            <a:ext cx="4838700" cy="1077218"/>
          </a:xfrm>
          <a:prstGeom prst="rect">
            <a:avLst/>
          </a:prstGeom>
          <a:noFill/>
        </p:spPr>
        <p:txBody>
          <a:bodyPr wrap="square" rtlCol="0">
            <a:spAutoFit/>
          </a:bodyPr>
          <a:lstStyle/>
          <a:p>
            <a:r>
              <a:rPr lang="en-US" sz="3200" dirty="0" smtClean="0"/>
              <a:t>The Web form has </a:t>
            </a:r>
            <a:br>
              <a:rPr lang="en-US" sz="3200" dirty="0" smtClean="0"/>
            </a:br>
            <a:r>
              <a:rPr lang="en-US" sz="3200" dirty="0" smtClean="0"/>
              <a:t>Four Sections</a:t>
            </a:r>
            <a:endParaRPr lang="en-US" sz="3200" dirty="0"/>
          </a:p>
        </p:txBody>
      </p:sp>
      <p:sp>
        <p:nvSpPr>
          <p:cNvPr id="8" name="TextBox 7"/>
          <p:cNvSpPr txBox="1"/>
          <p:nvPr/>
        </p:nvSpPr>
        <p:spPr>
          <a:xfrm>
            <a:off x="50092" y="1987630"/>
            <a:ext cx="5017208" cy="1569660"/>
          </a:xfrm>
          <a:prstGeom prst="rect">
            <a:avLst/>
          </a:prstGeom>
          <a:noFill/>
        </p:spPr>
        <p:txBody>
          <a:bodyPr wrap="square" rtlCol="0">
            <a:spAutoFit/>
          </a:bodyPr>
          <a:lstStyle/>
          <a:p>
            <a:pPr marL="457200" indent="-457200">
              <a:buFont typeface="+mj-lt"/>
              <a:buAutoNum type="arabicPeriod"/>
            </a:pPr>
            <a:r>
              <a:rPr lang="en-US" sz="2400" dirty="0" smtClean="0"/>
              <a:t>Information on the Pest Species</a:t>
            </a:r>
          </a:p>
          <a:p>
            <a:pPr marL="457200" indent="-457200">
              <a:buFont typeface="+mj-lt"/>
              <a:buAutoNum type="arabicPeriod"/>
            </a:pPr>
            <a:r>
              <a:rPr lang="en-US" sz="2400" dirty="0" smtClean="0"/>
              <a:t>Information on the Location</a:t>
            </a:r>
          </a:p>
          <a:p>
            <a:pPr marL="457200" indent="-457200">
              <a:buFont typeface="+mj-lt"/>
              <a:buAutoNum type="arabicPeriod"/>
            </a:pPr>
            <a:r>
              <a:rPr lang="en-US" sz="2400" dirty="0" smtClean="0"/>
              <a:t>Images</a:t>
            </a:r>
          </a:p>
          <a:p>
            <a:pPr marL="457200" indent="-457200">
              <a:buFont typeface="+mj-lt"/>
              <a:buAutoNum type="arabicPeriod"/>
            </a:pPr>
            <a:r>
              <a:rPr lang="en-US" sz="2400" dirty="0" smtClean="0"/>
              <a:t>Additional Notes</a:t>
            </a:r>
            <a:endParaRPr lang="en-US" sz="2400" dirty="0"/>
          </a:p>
        </p:txBody>
      </p:sp>
      <p:sp>
        <p:nvSpPr>
          <p:cNvPr id="11" name="Curved Left Arrow 10"/>
          <p:cNvSpPr/>
          <p:nvPr/>
        </p:nvSpPr>
        <p:spPr>
          <a:xfrm>
            <a:off x="7691350" y="2434167"/>
            <a:ext cx="912096" cy="1240506"/>
          </a:xfrm>
          <a:prstGeom prst="curvedLeftArrow">
            <a:avLst/>
          </a:prstGeom>
          <a:solidFill>
            <a:schemeClr val="tx1"/>
          </a:solidFill>
          <a:ln>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urved Left Arrow 11"/>
          <p:cNvSpPr/>
          <p:nvPr/>
        </p:nvSpPr>
        <p:spPr>
          <a:xfrm>
            <a:off x="7691350" y="764336"/>
            <a:ext cx="851185" cy="1585163"/>
          </a:xfrm>
          <a:prstGeom prst="curvedLeftArrow">
            <a:avLst/>
          </a:prstGeom>
          <a:solidFill>
            <a:schemeClr val="tx1"/>
          </a:solidFill>
          <a:ln>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8719408" y="1199436"/>
            <a:ext cx="2149948" cy="707886"/>
          </a:xfrm>
          <a:prstGeom prst="rect">
            <a:avLst/>
          </a:prstGeom>
          <a:noFill/>
        </p:spPr>
        <p:txBody>
          <a:bodyPr wrap="none" lIns="91440" tIns="45720" rIns="91440" bIns="45720">
            <a:spAutoFit/>
          </a:bodyPr>
          <a:lstStyle/>
          <a:p>
            <a:pPr algn="ctr"/>
            <a:r>
              <a:rPr lang="en-US" sz="4000" dirty="0" smtClean="0">
                <a:ln w="0"/>
                <a:effectLst>
                  <a:outerShdw blurRad="38100" dist="25400" dir="5400000" algn="ctr" rotWithShape="0">
                    <a:srgbClr val="6E747A">
                      <a:alpha val="43000"/>
                    </a:srgbClr>
                  </a:outerShdw>
                </a:effectLst>
              </a:rPr>
              <a:t>1-Species</a:t>
            </a:r>
            <a:endParaRPr lang="en-US" sz="4000" dirty="0">
              <a:ln w="0"/>
              <a:effectLst>
                <a:outerShdw blurRad="38100" dist="25400" dir="5400000" algn="ctr" rotWithShape="0">
                  <a:srgbClr val="6E747A">
                    <a:alpha val="43000"/>
                  </a:srgbClr>
                </a:outerShdw>
              </a:effectLst>
            </a:endParaRPr>
          </a:p>
        </p:txBody>
      </p:sp>
      <p:sp>
        <p:nvSpPr>
          <p:cNvPr id="15" name="Rectangle 14"/>
          <p:cNvSpPr/>
          <p:nvPr/>
        </p:nvSpPr>
        <p:spPr>
          <a:xfrm>
            <a:off x="8779660" y="2700477"/>
            <a:ext cx="2370201" cy="707886"/>
          </a:xfrm>
          <a:prstGeom prst="rect">
            <a:avLst/>
          </a:prstGeom>
          <a:noFill/>
        </p:spPr>
        <p:txBody>
          <a:bodyPr wrap="none" lIns="91440" tIns="45720" rIns="91440" bIns="45720">
            <a:spAutoFit/>
          </a:bodyPr>
          <a:lstStyle/>
          <a:p>
            <a:pPr algn="ctr"/>
            <a:r>
              <a:rPr lang="en-US" sz="4000" b="0" cap="none" spc="0" dirty="0" smtClean="0">
                <a:ln w="0"/>
                <a:effectLst>
                  <a:outerShdw blurRad="38100" dist="25400" dir="5400000" algn="ctr" rotWithShape="0">
                    <a:srgbClr val="6E747A">
                      <a:alpha val="43000"/>
                    </a:srgbClr>
                  </a:outerShdw>
                </a:effectLst>
              </a:rPr>
              <a:t>2-Location</a:t>
            </a:r>
            <a:endParaRPr lang="en-US" sz="4000" b="0" cap="none" spc="0" dirty="0">
              <a:ln w="0"/>
              <a:effectLst>
                <a:outerShdw blurRad="38100" dist="25400" dir="5400000" algn="ctr" rotWithShape="0">
                  <a:srgbClr val="6E747A">
                    <a:alpha val="43000"/>
                  </a:srgbClr>
                </a:outerShdw>
              </a:effectLst>
            </a:endParaRPr>
          </a:p>
        </p:txBody>
      </p:sp>
      <p:sp>
        <p:nvSpPr>
          <p:cNvPr id="16" name="Rectangle 15"/>
          <p:cNvSpPr/>
          <p:nvPr/>
        </p:nvSpPr>
        <p:spPr>
          <a:xfrm>
            <a:off x="8854148" y="4475837"/>
            <a:ext cx="2079993" cy="707886"/>
          </a:xfrm>
          <a:prstGeom prst="rect">
            <a:avLst/>
          </a:prstGeom>
          <a:noFill/>
        </p:spPr>
        <p:txBody>
          <a:bodyPr wrap="none" lIns="91440" tIns="45720" rIns="91440" bIns="45720">
            <a:spAutoFit/>
          </a:bodyPr>
          <a:lstStyle/>
          <a:p>
            <a:pPr algn="ctr"/>
            <a:r>
              <a:rPr lang="en-US" sz="4000" b="0" cap="none" spc="0" dirty="0" smtClean="0">
                <a:ln w="0"/>
                <a:effectLst>
                  <a:outerShdw blurRad="38100" dist="25400" dir="5400000" algn="ctr" rotWithShape="0">
                    <a:srgbClr val="6E747A">
                      <a:alpha val="43000"/>
                    </a:srgbClr>
                  </a:outerShdw>
                </a:effectLst>
              </a:rPr>
              <a:t>3-Images</a:t>
            </a:r>
            <a:endParaRPr lang="en-US" sz="4000" b="0" cap="none" spc="0" dirty="0">
              <a:ln w="0"/>
              <a:effectLst>
                <a:outerShdw blurRad="38100" dist="25400" dir="5400000" algn="ctr" rotWithShape="0">
                  <a:srgbClr val="6E747A">
                    <a:alpha val="43000"/>
                  </a:srgbClr>
                </a:outerShdw>
              </a:effectLst>
            </a:endParaRPr>
          </a:p>
        </p:txBody>
      </p:sp>
      <p:sp>
        <p:nvSpPr>
          <p:cNvPr id="17" name="Curved Right Arrow 16"/>
          <p:cNvSpPr/>
          <p:nvPr/>
        </p:nvSpPr>
        <p:spPr>
          <a:xfrm>
            <a:off x="3533004" y="5278967"/>
            <a:ext cx="942975" cy="923520"/>
          </a:xfrm>
          <a:prstGeom prst="curvedRightArrow">
            <a:avLst/>
          </a:prstGeom>
          <a:solidFill>
            <a:schemeClr val="tx1"/>
          </a:solidFill>
          <a:ln>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39845" y="5079007"/>
            <a:ext cx="3330602" cy="1323439"/>
          </a:xfrm>
          <a:prstGeom prst="rect">
            <a:avLst/>
          </a:prstGeom>
          <a:noFill/>
        </p:spPr>
        <p:txBody>
          <a:bodyPr wrap="square" lIns="91440" tIns="45720" rIns="91440" bIns="45720">
            <a:spAutoFit/>
          </a:bodyPr>
          <a:lstStyle/>
          <a:p>
            <a:pPr algn="ctr"/>
            <a:r>
              <a:rPr lang="en-US" sz="4000" b="0" cap="none" spc="0" dirty="0" smtClean="0">
                <a:ln w="0"/>
                <a:effectLst>
                  <a:outerShdw blurRad="38100" dist="25400" dir="5400000" algn="ctr" rotWithShape="0">
                    <a:srgbClr val="6E747A">
                      <a:alpha val="43000"/>
                    </a:srgbClr>
                  </a:outerShdw>
                </a:effectLst>
              </a:rPr>
              <a:t>4-Additional Notes</a:t>
            </a:r>
            <a:endParaRPr lang="en-US" sz="4000" b="0" cap="none" spc="0" dirty="0">
              <a:ln w="0"/>
              <a:effectLst>
                <a:outerShdw blurRad="38100" dist="25400" dir="5400000" algn="ctr" rotWithShape="0">
                  <a:srgbClr val="6E747A">
                    <a:alpha val="43000"/>
                  </a:srgbClr>
                </a:outerShdw>
              </a:effectLst>
            </a:endParaRPr>
          </a:p>
        </p:txBody>
      </p:sp>
      <p:grpSp>
        <p:nvGrpSpPr>
          <p:cNvPr id="5" name="Group 4"/>
          <p:cNvGrpSpPr/>
          <p:nvPr/>
        </p:nvGrpSpPr>
        <p:grpSpPr>
          <a:xfrm>
            <a:off x="4673695" y="146002"/>
            <a:ext cx="2841441" cy="6057617"/>
            <a:chOff x="4616161" y="129069"/>
            <a:chExt cx="2841441" cy="6057617"/>
          </a:xfrm>
          <a:effectLst>
            <a:outerShdw blurRad="50800" dist="38100" dir="2700000" algn="tl" rotWithShape="0">
              <a:prstClr val="black">
                <a:alpha val="40000"/>
              </a:prstClr>
            </a:outerShdw>
          </a:effectLst>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161" y="129069"/>
              <a:ext cx="2841441" cy="291437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0526" y="1110965"/>
              <a:ext cx="2837076" cy="261677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0847" y="3715571"/>
              <a:ext cx="2836755" cy="2471115"/>
            </a:xfrm>
            <a:prstGeom prst="rect">
              <a:avLst/>
            </a:prstGeom>
          </p:spPr>
        </p:pic>
      </p:grpSp>
      <p:sp>
        <p:nvSpPr>
          <p:cNvPr id="19" name="TextBox 18"/>
          <p:cNvSpPr txBox="1"/>
          <p:nvPr/>
        </p:nvSpPr>
        <p:spPr>
          <a:xfrm>
            <a:off x="0" y="6483927"/>
            <a:ext cx="1971304" cy="276999"/>
          </a:xfrm>
          <a:prstGeom prst="rect">
            <a:avLst/>
          </a:prstGeom>
          <a:noFill/>
        </p:spPr>
        <p:txBody>
          <a:bodyPr wrap="square" rtlCol="0">
            <a:spAutoFit/>
          </a:bodyPr>
          <a:lstStyle/>
          <a:p>
            <a:r>
              <a:rPr lang="en-US" sz="1200" dirty="0" smtClean="0"/>
              <a:t>02/2020</a:t>
            </a:r>
            <a:endParaRPr lang="en-US" sz="1200" dirty="0"/>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4266" y="6455870"/>
            <a:ext cx="1311856" cy="331277"/>
          </a:xfrm>
          <a:prstGeom prst="rect">
            <a:avLst/>
          </a:prstGeom>
          <a:ln>
            <a:noFill/>
          </a:ln>
          <a:effectLst/>
        </p:spPr>
      </p:pic>
    </p:spTree>
    <p:extLst>
      <p:ext uri="{BB962C8B-B14F-4D97-AF65-F5344CB8AC3E}">
        <p14:creationId xmlns:p14="http://schemas.microsoft.com/office/powerpoint/2010/main" val="2478793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4666" y="865685"/>
            <a:ext cx="6719359" cy="830997"/>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Begin typing the name of the pest </a:t>
            </a:r>
          </a:p>
          <a:p>
            <a:pPr marL="342900" indent="-342900">
              <a:buFont typeface="Wingdings" panose="05000000000000000000" pitchFamily="2" charset="2"/>
              <a:buChar char="ü"/>
            </a:pPr>
            <a:r>
              <a:rPr lang="en-US" sz="2400" dirty="0" smtClean="0"/>
              <a:t>Choose your species from the dropdown box</a:t>
            </a:r>
            <a:endParaRPr lang="en-US" sz="2400" dirty="0"/>
          </a:p>
        </p:txBody>
      </p:sp>
      <p:sp>
        <p:nvSpPr>
          <p:cNvPr id="12" name="TextBox 11"/>
          <p:cNvSpPr txBox="1"/>
          <p:nvPr/>
        </p:nvSpPr>
        <p:spPr>
          <a:xfrm>
            <a:off x="4158962" y="163468"/>
            <a:ext cx="3832513" cy="584775"/>
          </a:xfrm>
          <a:prstGeom prst="rect">
            <a:avLst/>
          </a:prstGeom>
          <a:noFill/>
        </p:spPr>
        <p:txBody>
          <a:bodyPr wrap="square" rtlCol="0">
            <a:spAutoFit/>
          </a:bodyPr>
          <a:lstStyle/>
          <a:p>
            <a:r>
              <a:rPr lang="en-US" sz="3200" dirty="0" smtClean="0"/>
              <a:t>Species information</a:t>
            </a:r>
            <a:endParaRPr lang="en-US" sz="3200" dirty="0"/>
          </a:p>
        </p:txBody>
      </p:sp>
      <p:grpSp>
        <p:nvGrpSpPr>
          <p:cNvPr id="7" name="Group 6"/>
          <p:cNvGrpSpPr/>
          <p:nvPr/>
        </p:nvGrpSpPr>
        <p:grpSpPr>
          <a:xfrm>
            <a:off x="2624667" y="1814124"/>
            <a:ext cx="6948920" cy="4211772"/>
            <a:chOff x="2367674" y="1812912"/>
            <a:chExt cx="4847386" cy="3292157"/>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3784"/>
            <a:stretch/>
          </p:blipFill>
          <p:spPr>
            <a:xfrm>
              <a:off x="2367674" y="1812912"/>
              <a:ext cx="4847386" cy="329215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262" y="3070805"/>
              <a:ext cx="2970836" cy="1529759"/>
            </a:xfrm>
            <a:prstGeom prst="rect">
              <a:avLst/>
            </a:prstGeom>
            <a:ln>
              <a:noFill/>
            </a:ln>
            <a:effectLst>
              <a:outerShdw blurRad="292100" dist="139700" dir="2700000" algn="tl" rotWithShape="0">
                <a:srgbClr val="333333">
                  <a:alpha val="65000"/>
                </a:srgbClr>
              </a:outerShdw>
            </a:effectLst>
          </p:spPr>
        </p:pic>
      </p:grpSp>
      <p:sp>
        <p:nvSpPr>
          <p:cNvPr id="10" name="Notched Right Arrow 9"/>
          <p:cNvSpPr/>
          <p:nvPr/>
        </p:nvSpPr>
        <p:spPr>
          <a:xfrm rot="2296218">
            <a:off x="791931" y="2776785"/>
            <a:ext cx="2134847"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0" y="6483927"/>
            <a:ext cx="1971304" cy="276999"/>
          </a:xfrm>
          <a:prstGeom prst="rect">
            <a:avLst/>
          </a:prstGeom>
          <a:noFill/>
        </p:spPr>
        <p:txBody>
          <a:bodyPr wrap="square" rtlCol="0">
            <a:spAutoFit/>
          </a:bodyPr>
          <a:lstStyle/>
          <a:p>
            <a:r>
              <a:rPr lang="en-US" sz="1200" dirty="0" smtClean="0"/>
              <a:t>02/2020</a:t>
            </a:r>
            <a:endParaRPr lang="en-US" sz="1200"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4266" y="6455870"/>
            <a:ext cx="1311856" cy="331277"/>
          </a:xfrm>
          <a:prstGeom prst="rect">
            <a:avLst/>
          </a:prstGeom>
          <a:ln>
            <a:noFill/>
          </a:ln>
          <a:effectLst/>
        </p:spPr>
      </p:pic>
    </p:spTree>
    <p:extLst>
      <p:ext uri="{BB962C8B-B14F-4D97-AF65-F5344CB8AC3E}">
        <p14:creationId xmlns:p14="http://schemas.microsoft.com/office/powerpoint/2010/main" val="516601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6418" y="748243"/>
            <a:ext cx="8539164" cy="830997"/>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Check </a:t>
            </a:r>
            <a:r>
              <a:rPr lang="en-US" sz="2400" u="sng" dirty="0"/>
              <a:t>Treated</a:t>
            </a:r>
            <a:r>
              <a:rPr lang="en-US" sz="2400" dirty="0"/>
              <a:t> if infestation has been treated (Default = Positive)</a:t>
            </a:r>
          </a:p>
          <a:p>
            <a:pPr marL="342900" indent="-342900">
              <a:buFont typeface="Wingdings" panose="05000000000000000000" pitchFamily="2" charset="2"/>
              <a:buChar char="ü"/>
            </a:pPr>
            <a:r>
              <a:rPr lang="en-US" sz="2400" dirty="0"/>
              <a:t>Date default is the date data is </a:t>
            </a:r>
            <a:r>
              <a:rPr lang="en-US" sz="2400" dirty="0" smtClean="0"/>
              <a:t>entered</a:t>
            </a:r>
            <a:endParaRPr lang="en-US" sz="2400" dirty="0"/>
          </a:p>
        </p:txBody>
      </p:sp>
      <p:grpSp>
        <p:nvGrpSpPr>
          <p:cNvPr id="4" name="Group 3"/>
          <p:cNvGrpSpPr/>
          <p:nvPr/>
        </p:nvGrpSpPr>
        <p:grpSpPr>
          <a:xfrm>
            <a:off x="4020830" y="1661742"/>
            <a:ext cx="7107417" cy="4794128"/>
            <a:chOff x="2310902" y="1595229"/>
            <a:chExt cx="7107417" cy="4794128"/>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4236"/>
            <a:stretch/>
          </p:blipFill>
          <p:spPr>
            <a:xfrm>
              <a:off x="2310902" y="1595229"/>
              <a:ext cx="7107417" cy="479412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4"/>
            <a:srcRect l="74517" t="65088" r="15943" b="21345"/>
            <a:stretch/>
          </p:blipFill>
          <p:spPr>
            <a:xfrm>
              <a:off x="5852160" y="4310834"/>
              <a:ext cx="2137419" cy="854967"/>
            </a:xfrm>
            <a:prstGeom prst="rect">
              <a:avLst/>
            </a:prstGeom>
          </p:spPr>
        </p:pic>
      </p:grpSp>
      <p:sp>
        <p:nvSpPr>
          <p:cNvPr id="12" name="TextBox 11"/>
          <p:cNvSpPr txBox="1"/>
          <p:nvPr/>
        </p:nvSpPr>
        <p:spPr>
          <a:xfrm>
            <a:off x="389466" y="163468"/>
            <a:ext cx="11420475" cy="584775"/>
          </a:xfrm>
          <a:prstGeom prst="rect">
            <a:avLst/>
          </a:prstGeom>
          <a:noFill/>
        </p:spPr>
        <p:txBody>
          <a:bodyPr wrap="square" rtlCol="0" anchor="ctr">
            <a:spAutoFit/>
          </a:bodyPr>
          <a:lstStyle/>
          <a:p>
            <a:pPr algn="ctr"/>
            <a:r>
              <a:rPr lang="en-US" sz="3200" dirty="0" smtClean="0"/>
              <a:t>Species </a:t>
            </a:r>
            <a:r>
              <a:rPr lang="en-US" sz="3200" dirty="0"/>
              <a:t>information </a:t>
            </a:r>
            <a:r>
              <a:rPr lang="en-US" sz="3200" dirty="0" smtClean="0"/>
              <a:t>– Add information </a:t>
            </a:r>
            <a:r>
              <a:rPr lang="en-US" sz="3200" dirty="0"/>
              <a:t>on the invasive </a:t>
            </a:r>
            <a:r>
              <a:rPr lang="en-US" sz="3200" dirty="0" smtClean="0"/>
              <a:t>species</a:t>
            </a:r>
            <a:endParaRPr lang="en-US" sz="3200" dirty="0"/>
          </a:p>
        </p:txBody>
      </p:sp>
      <p:sp>
        <p:nvSpPr>
          <p:cNvPr id="14" name="Notched Right Arrow 13"/>
          <p:cNvSpPr/>
          <p:nvPr/>
        </p:nvSpPr>
        <p:spPr>
          <a:xfrm>
            <a:off x="2195945" y="4427338"/>
            <a:ext cx="2082486"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25968" y="2255224"/>
            <a:ext cx="3505200" cy="1508105"/>
          </a:xfrm>
          <a:prstGeom prst="rect">
            <a:avLst/>
          </a:prstGeom>
          <a:noFill/>
          <a:ln>
            <a:noFill/>
          </a:ln>
        </p:spPr>
        <p:txBody>
          <a:bodyPr wrap="square" rtlCol="0">
            <a:spAutoFit/>
          </a:bodyPr>
          <a:lstStyle/>
          <a:p>
            <a:pPr algn="ctr"/>
            <a:r>
              <a:rPr lang="en-US" sz="2000" dirty="0" smtClean="0"/>
              <a:t>Status Options</a:t>
            </a:r>
          </a:p>
          <a:p>
            <a:r>
              <a:rPr lang="en-US" dirty="0" smtClean="0"/>
              <a:t>Positive </a:t>
            </a:r>
            <a:r>
              <a:rPr lang="en-US" dirty="0" smtClean="0">
                <a:latin typeface="Calibri" panose="020F0502020204030204" pitchFamily="34" charset="0"/>
                <a:cs typeface="Calibri" panose="020F0502020204030204" pitchFamily="34" charset="0"/>
              </a:rPr>
              <a:t>─ species were found</a:t>
            </a:r>
            <a:endParaRPr lang="en-US" dirty="0" smtClean="0"/>
          </a:p>
          <a:p>
            <a:r>
              <a:rPr lang="en-US" dirty="0" smtClean="0"/>
              <a:t>Negative </a:t>
            </a:r>
            <a:r>
              <a:rPr lang="en-US" dirty="0" smtClean="0">
                <a:latin typeface="Calibri" panose="020F0502020204030204" pitchFamily="34" charset="0"/>
                <a:cs typeface="Calibri" panose="020F0502020204030204" pitchFamily="34" charset="0"/>
              </a:rPr>
              <a:t>─ species were NOT found </a:t>
            </a:r>
            <a:endParaRPr lang="en-US" dirty="0" smtClean="0"/>
          </a:p>
          <a:p>
            <a:r>
              <a:rPr lang="en-US" dirty="0" smtClean="0"/>
              <a:t>Treated </a:t>
            </a:r>
            <a:r>
              <a:rPr lang="en-US" dirty="0" smtClean="0">
                <a:latin typeface="Calibri" panose="020F0502020204030204" pitchFamily="34" charset="0"/>
                <a:cs typeface="Calibri" panose="020F0502020204030204" pitchFamily="34" charset="0"/>
              </a:rPr>
              <a:t>─ infestation or occurrence was treated</a:t>
            </a:r>
            <a:endParaRPr lang="en-US" dirty="0"/>
          </a:p>
        </p:txBody>
      </p:sp>
      <p:sp>
        <p:nvSpPr>
          <p:cNvPr id="16" name="Notched Right Arrow 15"/>
          <p:cNvSpPr/>
          <p:nvPr/>
        </p:nvSpPr>
        <p:spPr>
          <a:xfrm>
            <a:off x="2115251" y="3922776"/>
            <a:ext cx="2059162"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0" y="6483927"/>
            <a:ext cx="1971304" cy="276999"/>
          </a:xfrm>
          <a:prstGeom prst="rect">
            <a:avLst/>
          </a:prstGeom>
          <a:noFill/>
        </p:spPr>
        <p:txBody>
          <a:bodyPr wrap="square" rtlCol="0">
            <a:spAutoFit/>
          </a:bodyPr>
          <a:lstStyle/>
          <a:p>
            <a:r>
              <a:rPr lang="en-US" sz="1200" dirty="0" smtClean="0"/>
              <a:t>02/2020</a:t>
            </a:r>
            <a:endParaRPr lang="en-US" sz="1200" dirty="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4266" y="6455870"/>
            <a:ext cx="1311856" cy="331277"/>
          </a:xfrm>
          <a:prstGeom prst="rect">
            <a:avLst/>
          </a:prstGeom>
          <a:ln>
            <a:noFill/>
          </a:ln>
          <a:effectLst/>
        </p:spPr>
      </p:pic>
      <p:sp>
        <p:nvSpPr>
          <p:cNvPr id="15" name="Oval 14"/>
          <p:cNvSpPr/>
          <p:nvPr/>
        </p:nvSpPr>
        <p:spPr>
          <a:xfrm>
            <a:off x="4216400" y="3958591"/>
            <a:ext cx="2387814" cy="4945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248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b="34420"/>
          <a:stretch/>
        </p:blipFill>
        <p:spPr>
          <a:xfrm>
            <a:off x="2759029" y="1787571"/>
            <a:ext cx="6679297" cy="449271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886968" y="817681"/>
            <a:ext cx="6431107" cy="830997"/>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The drop </a:t>
            </a:r>
            <a:r>
              <a:rPr lang="en-US" sz="2400" dirty="0"/>
              <a:t>down </a:t>
            </a:r>
            <a:r>
              <a:rPr lang="en-US" sz="2400" dirty="0" smtClean="0"/>
              <a:t>menus have choices </a:t>
            </a:r>
            <a:r>
              <a:rPr lang="en-US" sz="2400" dirty="0"/>
              <a:t>for </a:t>
            </a:r>
            <a:r>
              <a:rPr lang="en-US" sz="2400" dirty="0" smtClean="0"/>
              <a:t/>
            </a:r>
            <a:br>
              <a:rPr lang="en-US" sz="2400" dirty="0" smtClean="0"/>
            </a:br>
            <a:r>
              <a:rPr lang="en-US" sz="2400" dirty="0" smtClean="0"/>
              <a:t>Abundance</a:t>
            </a:r>
            <a:r>
              <a:rPr lang="en-US" sz="2400" dirty="0"/>
              <a:t>, Canopy Closure, </a:t>
            </a:r>
            <a:r>
              <a:rPr lang="en-US" sz="2400" dirty="0" smtClean="0"/>
              <a:t>and Habitat </a:t>
            </a:r>
          </a:p>
        </p:txBody>
      </p:sp>
      <p:pic>
        <p:nvPicPr>
          <p:cNvPr id="2" name="Picture 1"/>
          <p:cNvPicPr>
            <a:picLocks noChangeAspect="1"/>
          </p:cNvPicPr>
          <p:nvPr/>
        </p:nvPicPr>
        <p:blipFill rotWithShape="1">
          <a:blip r:embed="rId4"/>
          <a:srcRect l="75438" t="40760" r="10351" b="22047"/>
          <a:stretch/>
        </p:blipFill>
        <p:spPr>
          <a:xfrm>
            <a:off x="729799" y="2991264"/>
            <a:ext cx="2433159" cy="1791074"/>
          </a:xfrm>
          <a:prstGeom prst="rect">
            <a:avLst/>
          </a:prstGeom>
          <a:ln w="28575" cap="sq">
            <a:solidFill>
              <a:srgbClr val="A5B592"/>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rotWithShape="1">
          <a:blip r:embed="rId5"/>
          <a:srcRect l="60863" t="81306" r="25205" b="7076"/>
          <a:stretch/>
        </p:blipFill>
        <p:spPr>
          <a:xfrm>
            <a:off x="6272264" y="5334045"/>
            <a:ext cx="3045811" cy="625491"/>
          </a:xfrm>
          <a:prstGeom prst="rect">
            <a:avLst/>
          </a:prstGeom>
          <a:ln w="28575" cap="sq">
            <a:solidFill>
              <a:srgbClr val="A5B592"/>
            </a:solidFill>
            <a:miter lim="800000"/>
          </a:ln>
          <a:effectLst>
            <a:outerShdw blurRad="57150" dist="50800" dir="2700000" algn="tl" rotWithShape="0">
              <a:srgbClr val="000000">
                <a:alpha val="40000"/>
              </a:srgbClr>
            </a:outerShdw>
          </a:effectLst>
        </p:spPr>
      </p:pic>
      <p:pic>
        <p:nvPicPr>
          <p:cNvPr id="9" name="Picture 8"/>
          <p:cNvPicPr>
            <a:picLocks noChangeAspect="1"/>
          </p:cNvPicPr>
          <p:nvPr/>
        </p:nvPicPr>
        <p:blipFill rotWithShape="1">
          <a:blip r:embed="rId6"/>
          <a:srcRect l="75600" t="81286" r="10547" b="7416"/>
          <a:stretch/>
        </p:blipFill>
        <p:spPr>
          <a:xfrm>
            <a:off x="3030259" y="5752211"/>
            <a:ext cx="3068418" cy="703659"/>
          </a:xfrm>
          <a:prstGeom prst="rect">
            <a:avLst/>
          </a:prstGeom>
          <a:ln w="28575" cap="sq">
            <a:solidFill>
              <a:srgbClr val="A5B592"/>
            </a:solidFill>
            <a:miter lim="800000"/>
          </a:ln>
          <a:effectLst>
            <a:outerShdw blurRad="57150" dist="50800" dir="2700000" algn="tl" rotWithShape="0">
              <a:srgbClr val="000000">
                <a:alpha val="40000"/>
              </a:srgbClr>
            </a:outerShdw>
          </a:effectLst>
        </p:spPr>
      </p:pic>
      <p:sp>
        <p:nvSpPr>
          <p:cNvPr id="10" name="TextBox 9"/>
          <p:cNvSpPr txBox="1"/>
          <p:nvPr/>
        </p:nvSpPr>
        <p:spPr>
          <a:xfrm>
            <a:off x="489459" y="1790935"/>
            <a:ext cx="2324099" cy="1200329"/>
          </a:xfrm>
          <a:prstGeom prst="rect">
            <a:avLst/>
          </a:prstGeom>
          <a:noFill/>
        </p:spPr>
        <p:txBody>
          <a:bodyPr wrap="square" rtlCol="0">
            <a:spAutoFit/>
          </a:bodyPr>
          <a:lstStyle/>
          <a:p>
            <a:r>
              <a:rPr lang="en-US" u="sng" dirty="0" smtClean="0"/>
              <a:t>Habitat</a:t>
            </a:r>
          </a:p>
          <a:p>
            <a:r>
              <a:rPr lang="en-US" dirty="0" smtClean="0"/>
              <a:t>Choose the closest match from the drop down menu</a:t>
            </a:r>
            <a:endParaRPr lang="en-US" dirty="0"/>
          </a:p>
        </p:txBody>
      </p:sp>
      <p:sp>
        <p:nvSpPr>
          <p:cNvPr id="12" name="TextBox 11"/>
          <p:cNvSpPr txBox="1"/>
          <p:nvPr/>
        </p:nvSpPr>
        <p:spPr>
          <a:xfrm>
            <a:off x="817483" y="5152046"/>
            <a:ext cx="2257789" cy="1200329"/>
          </a:xfrm>
          <a:prstGeom prst="rect">
            <a:avLst/>
          </a:prstGeom>
          <a:noFill/>
        </p:spPr>
        <p:txBody>
          <a:bodyPr wrap="square" rtlCol="0">
            <a:spAutoFit/>
          </a:bodyPr>
          <a:lstStyle/>
          <a:p>
            <a:r>
              <a:rPr lang="en-US" u="sng" dirty="0" smtClean="0"/>
              <a:t>Abundance</a:t>
            </a:r>
          </a:p>
          <a:p>
            <a:r>
              <a:rPr lang="en-US" dirty="0" smtClean="0"/>
              <a:t>Choose </a:t>
            </a:r>
            <a:r>
              <a:rPr lang="en-US" dirty="0"/>
              <a:t>the best description </a:t>
            </a:r>
            <a:r>
              <a:rPr lang="en-US" dirty="0" smtClean="0"/>
              <a:t>for </a:t>
            </a:r>
            <a:r>
              <a:rPr lang="en-US" dirty="0"/>
              <a:t>the </a:t>
            </a:r>
            <a:r>
              <a:rPr lang="en-US" dirty="0" smtClean="0"/>
              <a:t>plants at the site</a:t>
            </a:r>
            <a:endParaRPr lang="en-US" dirty="0"/>
          </a:p>
        </p:txBody>
      </p:sp>
      <p:sp>
        <p:nvSpPr>
          <p:cNvPr id="15" name="TextBox 14"/>
          <p:cNvSpPr txBox="1"/>
          <p:nvPr/>
        </p:nvSpPr>
        <p:spPr>
          <a:xfrm>
            <a:off x="4158962" y="163468"/>
            <a:ext cx="3832513" cy="584775"/>
          </a:xfrm>
          <a:prstGeom prst="rect">
            <a:avLst/>
          </a:prstGeom>
          <a:noFill/>
        </p:spPr>
        <p:txBody>
          <a:bodyPr wrap="square" rtlCol="0">
            <a:spAutoFit/>
          </a:bodyPr>
          <a:lstStyle/>
          <a:p>
            <a:r>
              <a:rPr lang="en-US" sz="3200" dirty="0" smtClean="0"/>
              <a:t>Species information</a:t>
            </a:r>
            <a:endParaRPr lang="en-US" sz="3200" dirty="0"/>
          </a:p>
        </p:txBody>
      </p:sp>
      <p:sp>
        <p:nvSpPr>
          <p:cNvPr id="18" name="TextBox 17"/>
          <p:cNvSpPr txBox="1"/>
          <p:nvPr/>
        </p:nvSpPr>
        <p:spPr>
          <a:xfrm>
            <a:off x="9611913" y="4666111"/>
            <a:ext cx="2272233" cy="1200329"/>
          </a:xfrm>
          <a:prstGeom prst="rect">
            <a:avLst/>
          </a:prstGeom>
          <a:noFill/>
        </p:spPr>
        <p:txBody>
          <a:bodyPr wrap="square" rtlCol="0">
            <a:spAutoFit/>
          </a:bodyPr>
          <a:lstStyle/>
          <a:p>
            <a:r>
              <a:rPr lang="en-US" u="sng" dirty="0"/>
              <a:t>Canopy </a:t>
            </a:r>
            <a:r>
              <a:rPr lang="en-US" u="sng" dirty="0" smtClean="0"/>
              <a:t>Closure</a:t>
            </a:r>
            <a:r>
              <a:rPr lang="en-US" dirty="0" smtClean="0"/>
              <a:t> </a:t>
            </a:r>
            <a:r>
              <a:rPr lang="en-US" dirty="0"/>
              <a:t>Estimate </a:t>
            </a:r>
            <a:r>
              <a:rPr lang="en-US" dirty="0" smtClean="0"/>
              <a:t>percent of the area </a:t>
            </a:r>
            <a:r>
              <a:rPr lang="en-US" dirty="0"/>
              <a:t>covered by </a:t>
            </a:r>
            <a:r>
              <a:rPr lang="en-US" dirty="0" smtClean="0"/>
              <a:t>the invasive plant</a:t>
            </a:r>
            <a:endParaRPr lang="en-US" dirty="0"/>
          </a:p>
        </p:txBody>
      </p:sp>
      <p:sp>
        <p:nvSpPr>
          <p:cNvPr id="19" name="Curved Right Arrow 18"/>
          <p:cNvSpPr/>
          <p:nvPr/>
        </p:nvSpPr>
        <p:spPr>
          <a:xfrm>
            <a:off x="2005076" y="3975993"/>
            <a:ext cx="942975" cy="1555316"/>
          </a:xfrm>
          <a:prstGeom prst="curv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p:cNvSpPr txBox="1"/>
          <p:nvPr/>
        </p:nvSpPr>
        <p:spPr>
          <a:xfrm>
            <a:off x="0" y="6483927"/>
            <a:ext cx="1971304" cy="276999"/>
          </a:xfrm>
          <a:prstGeom prst="rect">
            <a:avLst/>
          </a:prstGeom>
          <a:noFill/>
        </p:spPr>
        <p:txBody>
          <a:bodyPr wrap="square" rtlCol="0">
            <a:spAutoFit/>
          </a:bodyPr>
          <a:lstStyle/>
          <a:p>
            <a:r>
              <a:rPr lang="en-US" sz="1200" dirty="0" smtClean="0"/>
              <a:t>02/2020</a:t>
            </a:r>
            <a:endParaRPr lang="en-US" sz="1200" dirty="0"/>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4266" y="6455870"/>
            <a:ext cx="1311856" cy="331277"/>
          </a:xfrm>
          <a:prstGeom prst="rect">
            <a:avLst/>
          </a:prstGeom>
          <a:ln>
            <a:noFill/>
          </a:ln>
          <a:effectLst/>
        </p:spPr>
      </p:pic>
    </p:spTree>
    <p:extLst>
      <p:ext uri="{BB962C8B-B14F-4D97-AF65-F5344CB8AC3E}">
        <p14:creationId xmlns:p14="http://schemas.microsoft.com/office/powerpoint/2010/main" val="2324913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8207" b="39246"/>
          <a:stretch/>
        </p:blipFill>
        <p:spPr>
          <a:xfrm>
            <a:off x="2265640" y="2029461"/>
            <a:ext cx="7668570" cy="413308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490180" y="849270"/>
            <a:ext cx="9212405" cy="1015663"/>
          </a:xfrm>
          <a:prstGeom prst="rect">
            <a:avLst/>
          </a:prstGeom>
          <a:noFill/>
        </p:spPr>
        <p:txBody>
          <a:bodyPr wrap="square" rtlCol="0">
            <a:spAutoFit/>
          </a:bodyPr>
          <a:lstStyle/>
          <a:p>
            <a:pPr marL="285750" indent="-285750">
              <a:buFont typeface="Wingdings" panose="05000000000000000000" pitchFamily="2" charset="2"/>
              <a:buChar char="ü"/>
            </a:pPr>
            <a:r>
              <a:rPr lang="en-US" sz="2000" u="sng" dirty="0" smtClean="0"/>
              <a:t>Gross area</a:t>
            </a:r>
            <a:r>
              <a:rPr lang="en-US" sz="2000" dirty="0" smtClean="0"/>
              <a:t> – Estimation of the general area of the infestation, but may include areas that are not actually occupied by the species of interest</a:t>
            </a:r>
          </a:p>
          <a:p>
            <a:pPr marL="285750" indent="-285750">
              <a:buFont typeface="Wingdings" panose="05000000000000000000" pitchFamily="2" charset="2"/>
              <a:buChar char="ü"/>
            </a:pPr>
            <a:r>
              <a:rPr lang="en-US" sz="2000" u="sng" dirty="0" smtClean="0"/>
              <a:t>Infested area</a:t>
            </a:r>
            <a:r>
              <a:rPr lang="en-US" sz="2000" dirty="0" smtClean="0"/>
              <a:t> – Estimation of the area that contains only the species of interest</a:t>
            </a:r>
          </a:p>
        </p:txBody>
      </p:sp>
      <p:sp>
        <p:nvSpPr>
          <p:cNvPr id="7" name="Notched Right Arrow 6"/>
          <p:cNvSpPr/>
          <p:nvPr/>
        </p:nvSpPr>
        <p:spPr>
          <a:xfrm rot="8255762">
            <a:off x="9377859" y="3270433"/>
            <a:ext cx="2432166" cy="470523"/>
          </a:xfrm>
          <a:prstGeom prst="notchedRightArrow">
            <a:avLst/>
          </a:prstGeom>
          <a:solidFill>
            <a:schemeClr val="tx1"/>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158962" y="163468"/>
            <a:ext cx="3832513" cy="584775"/>
          </a:xfrm>
          <a:prstGeom prst="rect">
            <a:avLst/>
          </a:prstGeom>
          <a:noFill/>
        </p:spPr>
        <p:txBody>
          <a:bodyPr wrap="square" rtlCol="0">
            <a:spAutoFit/>
          </a:bodyPr>
          <a:lstStyle/>
          <a:p>
            <a:r>
              <a:rPr lang="en-US" sz="3200" dirty="0" smtClean="0"/>
              <a:t>Species information</a:t>
            </a:r>
            <a:endParaRPr lang="en-US" sz="3200" dirty="0"/>
          </a:p>
        </p:txBody>
      </p:sp>
      <p:pic>
        <p:nvPicPr>
          <p:cNvPr id="12" name="Picture 11"/>
          <p:cNvPicPr>
            <a:picLocks noChangeAspect="1"/>
          </p:cNvPicPr>
          <p:nvPr/>
        </p:nvPicPr>
        <p:blipFill rotWithShape="1">
          <a:blip r:embed="rId4"/>
          <a:srcRect l="72365" t="74220" r="25223" b="14805"/>
          <a:stretch/>
        </p:blipFill>
        <p:spPr>
          <a:xfrm>
            <a:off x="9065276" y="4499484"/>
            <a:ext cx="573855" cy="734121"/>
          </a:xfrm>
          <a:prstGeom prst="rect">
            <a:avLst/>
          </a:prstGeom>
          <a:ln w="28575" cap="sq">
            <a:solidFill>
              <a:srgbClr val="488E18"/>
            </a:solidFill>
            <a:miter lim="800000"/>
          </a:ln>
          <a:effectLst>
            <a:outerShdw blurRad="57150" dist="50800" dir="2700000" algn="tl" rotWithShape="0">
              <a:srgbClr val="000000">
                <a:alpha val="40000"/>
              </a:srgbClr>
            </a:outerShdw>
          </a:effectLst>
        </p:spPr>
      </p:pic>
      <p:sp>
        <p:nvSpPr>
          <p:cNvPr id="2" name="TextBox 1"/>
          <p:cNvSpPr txBox="1"/>
          <p:nvPr/>
        </p:nvSpPr>
        <p:spPr>
          <a:xfrm>
            <a:off x="10010416" y="4981928"/>
            <a:ext cx="2105337" cy="600164"/>
          </a:xfrm>
          <a:prstGeom prst="rect">
            <a:avLst/>
          </a:prstGeom>
          <a:solidFill>
            <a:srgbClr val="5BAF29"/>
          </a:solidFill>
          <a:ln>
            <a:solidFill>
              <a:schemeClr val="tx1"/>
            </a:solidFill>
          </a:ln>
        </p:spPr>
        <p:txBody>
          <a:bodyPr wrap="square" rtlCol="0">
            <a:spAutoFit/>
          </a:bodyPr>
          <a:lstStyle/>
          <a:p>
            <a:r>
              <a:rPr lang="en-US" sz="1100" dirty="0"/>
              <a:t>Entire area surveyed or area that encompasses all clumps/areas of infestation</a:t>
            </a:r>
          </a:p>
        </p:txBody>
      </p:sp>
      <p:sp>
        <p:nvSpPr>
          <p:cNvPr id="14" name="TextBox 13"/>
          <p:cNvSpPr txBox="1"/>
          <p:nvPr/>
        </p:nvSpPr>
        <p:spPr>
          <a:xfrm>
            <a:off x="0" y="6483927"/>
            <a:ext cx="1971304" cy="276999"/>
          </a:xfrm>
          <a:prstGeom prst="rect">
            <a:avLst/>
          </a:prstGeom>
          <a:noFill/>
        </p:spPr>
        <p:txBody>
          <a:bodyPr wrap="square" rtlCol="0">
            <a:spAutoFit/>
          </a:bodyPr>
          <a:lstStyle/>
          <a:p>
            <a:r>
              <a:rPr lang="en-US" sz="1200" dirty="0" smtClean="0"/>
              <a:t>02/2020</a:t>
            </a:r>
            <a:endParaRPr lang="en-US" sz="1200"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4266" y="6455870"/>
            <a:ext cx="1311856" cy="331277"/>
          </a:xfrm>
          <a:prstGeom prst="rect">
            <a:avLst/>
          </a:prstGeom>
          <a:ln>
            <a:noFill/>
          </a:ln>
          <a:effectLst/>
        </p:spPr>
      </p:pic>
    </p:spTree>
    <p:extLst>
      <p:ext uri="{BB962C8B-B14F-4D97-AF65-F5344CB8AC3E}">
        <p14:creationId xmlns:p14="http://schemas.microsoft.com/office/powerpoint/2010/main" val="2514921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11111</TotalTime>
  <Words>1782</Words>
  <Application>Microsoft Office PowerPoint</Application>
  <PresentationFormat>Widescreen</PresentationFormat>
  <Paragraphs>140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Army Corps of Engineers</dc:title>
  <dc:creator>Karan Rawlins</dc:creator>
  <cp:lastModifiedBy>Rebekah Danielle Wallace</cp:lastModifiedBy>
  <cp:revision>359</cp:revision>
  <dcterms:created xsi:type="dcterms:W3CDTF">2016-02-29T19:52:33Z</dcterms:created>
  <dcterms:modified xsi:type="dcterms:W3CDTF">2020-02-21T15:19:22Z</dcterms:modified>
</cp:coreProperties>
</file>