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297" r:id="rId5"/>
    <p:sldId id="259" r:id="rId6"/>
    <p:sldId id="258" r:id="rId7"/>
    <p:sldId id="260" r:id="rId8"/>
    <p:sldId id="261" r:id="rId9"/>
    <p:sldId id="262" r:id="rId10"/>
    <p:sldId id="263" r:id="rId11"/>
    <p:sldId id="289" r:id="rId12"/>
    <p:sldId id="282" r:id="rId13"/>
    <p:sldId id="268" r:id="rId14"/>
    <p:sldId id="271" r:id="rId15"/>
    <p:sldId id="269" r:id="rId16"/>
    <p:sldId id="281" r:id="rId17"/>
    <p:sldId id="270" r:id="rId18"/>
    <p:sldId id="286" r:id="rId19"/>
    <p:sldId id="288" r:id="rId20"/>
    <p:sldId id="272" r:id="rId21"/>
    <p:sldId id="273" r:id="rId22"/>
    <p:sldId id="274" r:id="rId23"/>
    <p:sldId id="275" r:id="rId24"/>
    <p:sldId id="276" r:id="rId25"/>
    <p:sldId id="283" r:id="rId26"/>
    <p:sldId id="277" r:id="rId27"/>
    <p:sldId id="279" r:id="rId28"/>
    <p:sldId id="284" r:id="rId29"/>
    <p:sldId id="264" r:id="rId30"/>
    <p:sldId id="265" r:id="rId31"/>
    <p:sldId id="266" r:id="rId32"/>
    <p:sldId id="285" r:id="rId33"/>
    <p:sldId id="290" r:id="rId34"/>
    <p:sldId id="267" r:id="rId35"/>
    <p:sldId id="291" r:id="rId36"/>
    <p:sldId id="292" r:id="rId37"/>
    <p:sldId id="293" r:id="rId38"/>
    <p:sldId id="294" r:id="rId39"/>
    <p:sldId id="280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Beyke" initials="RB" lastIdx="1" clrIdx="0">
    <p:extLst>
      <p:ext uri="{19B8F6BF-5375-455C-9EA6-DF929625EA0E}">
        <p15:presenceInfo xmlns:p15="http://schemas.microsoft.com/office/powerpoint/2012/main" userId="S-1-5-21-760028406-2005674437-4089952000-1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AC482C"/>
    <a:srgbClr val="488E1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19" autoAdjust="0"/>
    <p:restoredTop sz="96387" autoAdjust="0"/>
  </p:normalViewPr>
  <p:slideViewPr>
    <p:cSldViewPr snapToGrid="0">
      <p:cViewPr varScale="1">
        <p:scale>
          <a:sx n="163" d="100"/>
          <a:sy n="163" d="100"/>
        </p:scale>
        <p:origin x="2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31D0-1682-498A-8E1F-7B884AAD9F8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04DE-805E-47B8-8977-C3768AF2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7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31D0-1682-498A-8E1F-7B884AAD9F8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04DE-805E-47B8-8977-C3768AF2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7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31D0-1682-498A-8E1F-7B884AAD9F8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04DE-805E-47B8-8977-C3768AF2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9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31D0-1682-498A-8E1F-7B884AAD9F8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04DE-805E-47B8-8977-C3768AF2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9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31D0-1682-498A-8E1F-7B884AAD9F8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04DE-805E-47B8-8977-C3768AF2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31D0-1682-498A-8E1F-7B884AAD9F8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04DE-805E-47B8-8977-C3768AF2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7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31D0-1682-498A-8E1F-7B884AAD9F8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04DE-805E-47B8-8977-C3768AF2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64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31D0-1682-498A-8E1F-7B884AAD9F8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04DE-805E-47B8-8977-C3768AF2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31D0-1682-498A-8E1F-7B884AAD9F8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04DE-805E-47B8-8977-C3768AF2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3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31D0-1682-498A-8E1F-7B884AAD9F8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04DE-805E-47B8-8977-C3768AF2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2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31D0-1682-498A-8E1F-7B884AAD9F8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C04DE-805E-47B8-8977-C3768AF2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031D0-1682-498A-8E1F-7B884AAD9F8E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C04DE-805E-47B8-8977-C3768AF21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9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dmaps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9559638" y="2028307"/>
            <a:ext cx="1263535" cy="124690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4102" y="3817366"/>
            <a:ext cx="7334596" cy="1252594"/>
          </a:xfrm>
        </p:spPr>
        <p:txBody>
          <a:bodyPr>
            <a:normAutofit lnSpcReduction="10000"/>
          </a:bodyPr>
          <a:lstStyle/>
          <a:p>
            <a:r>
              <a:rPr lang="en-US" sz="4400" dirty="0" smtClean="0">
                <a:latin typeface="+mj-lt"/>
              </a:rPr>
              <a:t>How to Report Using the EDDMapS Smartphone App</a:t>
            </a:r>
            <a:endParaRPr lang="en-US" sz="4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02" y="1853124"/>
            <a:ext cx="7334596" cy="1789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5" y="1123427"/>
            <a:ext cx="2557971" cy="470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0"/>
          <a:stretch/>
        </p:blipFill>
        <p:spPr>
          <a:xfrm>
            <a:off x="3789366" y="286602"/>
            <a:ext cx="3149221" cy="60358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49037" y="545081"/>
            <a:ext cx="238245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Navigate to create a </a:t>
            </a:r>
            <a:r>
              <a:rPr lang="en-US" sz="2400" b="1" dirty="0" smtClean="0"/>
              <a:t>New Sighting</a:t>
            </a:r>
            <a:r>
              <a:rPr lang="en-US" sz="2400" dirty="0" smtClean="0"/>
              <a:t>, report a </a:t>
            </a:r>
            <a:r>
              <a:rPr lang="en-US" sz="2400" b="1" dirty="0" smtClean="0"/>
              <a:t>Negative Survey</a:t>
            </a:r>
            <a:r>
              <a:rPr lang="en-US" sz="2400" dirty="0" smtClean="0"/>
              <a:t>, or review your </a:t>
            </a:r>
            <a:r>
              <a:rPr lang="en-US" sz="2400" b="1" dirty="0" smtClean="0"/>
              <a:t>Upload Queue</a:t>
            </a:r>
            <a:endParaRPr lang="en-US" sz="11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49037" y="3435823"/>
            <a:ext cx="336583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Select the category of invasive species (</a:t>
            </a:r>
            <a:r>
              <a:rPr lang="en-US" sz="2400" b="1" dirty="0" smtClean="0"/>
              <a:t>Plants</a:t>
            </a:r>
            <a:r>
              <a:rPr lang="en-US" sz="2400" dirty="0" smtClean="0"/>
              <a:t>, </a:t>
            </a:r>
            <a:r>
              <a:rPr lang="en-US" sz="2400" b="1" dirty="0" smtClean="0"/>
              <a:t>Insects</a:t>
            </a:r>
            <a:r>
              <a:rPr lang="en-US" sz="2400" dirty="0" smtClean="0"/>
              <a:t>, </a:t>
            </a:r>
            <a:r>
              <a:rPr lang="en-US" sz="2400" b="1" dirty="0" smtClean="0"/>
              <a:t>Diseases</a:t>
            </a:r>
            <a:r>
              <a:rPr lang="en-US" sz="2400" dirty="0" smtClean="0"/>
              <a:t>, </a:t>
            </a:r>
            <a:r>
              <a:rPr lang="en-US" sz="2400" b="1" dirty="0" smtClean="0"/>
              <a:t>Wildlife</a:t>
            </a:r>
            <a:r>
              <a:rPr lang="en-US" sz="2400" dirty="0" smtClean="0"/>
              <a:t>) you are interested in or select </a:t>
            </a:r>
            <a:r>
              <a:rPr lang="en-US" sz="2400" b="1" dirty="0" smtClean="0"/>
              <a:t>All Species</a:t>
            </a:r>
            <a:r>
              <a:rPr lang="en-US" sz="2400" dirty="0" smtClean="0"/>
              <a:t> to bring up the entire state’s Field Guide list</a:t>
            </a:r>
            <a:endParaRPr lang="en-US" sz="1100" dirty="0" smtClean="0"/>
          </a:p>
        </p:txBody>
      </p:sp>
      <p:sp>
        <p:nvSpPr>
          <p:cNvPr id="5" name="Right Bracket 4"/>
          <p:cNvSpPr/>
          <p:nvPr/>
        </p:nvSpPr>
        <p:spPr>
          <a:xfrm>
            <a:off x="5986089" y="3111690"/>
            <a:ext cx="1162948" cy="2932059"/>
          </a:xfrm>
          <a:prstGeom prst="rightBracket">
            <a:avLst/>
          </a:prstGeom>
          <a:noFill/>
          <a:ln w="101600">
            <a:solidFill>
              <a:srgbClr val="488E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27737" y="4039737"/>
            <a:ext cx="2115403" cy="1132764"/>
          </a:xfrm>
          <a:prstGeom prst="roundRect">
            <a:avLst/>
          </a:prstGeom>
          <a:solidFill>
            <a:srgbClr val="AC482C"/>
          </a:solidFill>
          <a:ln>
            <a:solidFill>
              <a:srgbClr val="AC482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5589" y="4144454"/>
            <a:ext cx="197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Tap any category to open a species field guide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6156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New Sightings (Positive Survey Report)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4626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1"/>
          <a:stretch/>
        </p:blipFill>
        <p:spPr>
          <a:xfrm>
            <a:off x="3371565" y="272954"/>
            <a:ext cx="3149221" cy="60407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Double Bracket 3"/>
          <p:cNvSpPr/>
          <p:nvPr/>
        </p:nvSpPr>
        <p:spPr>
          <a:xfrm>
            <a:off x="3131022" y="1214651"/>
            <a:ext cx="1815153" cy="559558"/>
          </a:xfrm>
          <a:prstGeom prst="bracketPair">
            <a:avLst/>
          </a:prstGeom>
          <a:noFill/>
          <a:ln w="76200">
            <a:solidFill>
              <a:srgbClr val="AC4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23144" y="1801504"/>
            <a:ext cx="2703007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reporting form is to document species which were surveyed for in a defined area and were found</a:t>
            </a:r>
            <a:endParaRPr lang="en-US" sz="1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923144" y="1032063"/>
            <a:ext cx="395412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New Sighting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87074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8"/>
          <a:stretch/>
        </p:blipFill>
        <p:spPr>
          <a:xfrm>
            <a:off x="4870790" y="120715"/>
            <a:ext cx="2097057" cy="640200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1268083" y="1639352"/>
            <a:ext cx="2603271" cy="764696"/>
            <a:chOff x="5039476" y="-1567474"/>
            <a:chExt cx="2603271" cy="764696"/>
          </a:xfrm>
        </p:grpSpPr>
        <p:sp>
          <p:nvSpPr>
            <p:cNvPr id="7" name="Rounded Rectangle 6"/>
            <p:cNvSpPr/>
            <p:nvPr/>
          </p:nvSpPr>
          <p:spPr>
            <a:xfrm>
              <a:off x="5039476" y="-1567474"/>
              <a:ext cx="2589623" cy="764696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39476" y="-1508292"/>
              <a:ext cx="2603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Tap the </a:t>
              </a:r>
              <a:r>
                <a:rPr lang="en-US" b="1" dirty="0" smtClean="0">
                  <a:solidFill>
                    <a:schemeClr val="bg1"/>
                  </a:solidFill>
                </a:rPr>
                <a:t>image icons </a:t>
              </a:r>
              <a:r>
                <a:rPr lang="en-US" dirty="0" smtClean="0">
                  <a:solidFill>
                    <a:schemeClr val="bg1"/>
                  </a:solidFill>
                </a:rPr>
                <a:t>to add a photo to the report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58098" y="526872"/>
            <a:ext cx="280415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Species*</a:t>
            </a:r>
            <a:r>
              <a:rPr lang="en-US" sz="2400" dirty="0" smtClean="0"/>
              <a:t> that you’ve selected to report</a:t>
            </a:r>
            <a:endParaRPr lang="en-US" sz="11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7077031" y="2025310"/>
            <a:ext cx="42925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Observation Date* </a:t>
            </a:r>
            <a:r>
              <a:rPr lang="en-US" sz="2400" dirty="0" smtClean="0"/>
              <a:t>can be changed by tapping on the date</a:t>
            </a:r>
            <a:endParaRPr lang="en-US" sz="11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7096076" y="3143749"/>
            <a:ext cx="312244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Location*</a:t>
            </a:r>
            <a:r>
              <a:rPr lang="en-US" sz="2400" dirty="0" smtClean="0"/>
              <a:t> Tap the map to check your location, drop/move map point or draw polygons to note area of infestation</a:t>
            </a:r>
            <a:endParaRPr lang="en-US" sz="11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-56144" y="6560809"/>
            <a:ext cx="460240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*Data is auto-filled   **Data is auto-filled if polygon is drawn</a:t>
            </a:r>
            <a:endParaRPr lang="en-US" sz="800" dirty="0" smtClean="0"/>
          </a:p>
        </p:txBody>
      </p:sp>
      <p:sp>
        <p:nvSpPr>
          <p:cNvPr id="19" name="Up Arrow 18"/>
          <p:cNvSpPr/>
          <p:nvPr/>
        </p:nvSpPr>
        <p:spPr>
          <a:xfrm rot="5400000">
            <a:off x="4447956" y="1411436"/>
            <a:ext cx="341194" cy="1276029"/>
          </a:xfrm>
          <a:prstGeom prst="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-Up Arrow 19"/>
          <p:cNvSpPr/>
          <p:nvPr/>
        </p:nvSpPr>
        <p:spPr>
          <a:xfrm flipH="1">
            <a:off x="6438968" y="3361875"/>
            <a:ext cx="1005629" cy="1296386"/>
          </a:xfrm>
          <a:prstGeom prst="bentUpArrow">
            <a:avLst>
              <a:gd name="adj1" fmla="val 19757"/>
              <a:gd name="adj2" fmla="val 25000"/>
              <a:gd name="adj3" fmla="val 25000"/>
            </a:avLst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6200000">
            <a:off x="7049486" y="304357"/>
            <a:ext cx="341194" cy="1276029"/>
          </a:xfrm>
          <a:prstGeom prst="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 rot="16200000">
            <a:off x="6287464" y="1946515"/>
            <a:ext cx="341194" cy="1276029"/>
          </a:xfrm>
          <a:prstGeom prst="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092460" y="2652770"/>
            <a:ext cx="2669146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Hide exact location? </a:t>
            </a:r>
            <a:r>
              <a:rPr lang="en-US" sz="2400" dirty="0" smtClean="0"/>
              <a:t>Select to mask GPS location of report</a:t>
            </a:r>
            <a:endParaRPr lang="en-US" sz="1100" dirty="0" smtClean="0"/>
          </a:p>
        </p:txBody>
      </p:sp>
      <p:sp>
        <p:nvSpPr>
          <p:cNvPr id="28" name="Up Arrow 27"/>
          <p:cNvSpPr/>
          <p:nvPr/>
        </p:nvSpPr>
        <p:spPr>
          <a:xfrm rot="5400000">
            <a:off x="4121183" y="2250544"/>
            <a:ext cx="341194" cy="1276029"/>
          </a:xfrm>
          <a:prstGeom prst="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8"/>
          <a:stretch/>
        </p:blipFill>
        <p:spPr>
          <a:xfrm>
            <a:off x="3433382" y="109182"/>
            <a:ext cx="2118811" cy="64657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"/>
          <a:stretch/>
        </p:blipFill>
        <p:spPr>
          <a:xfrm>
            <a:off x="6261073" y="682388"/>
            <a:ext cx="3193647" cy="53787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Up Arrow 3"/>
          <p:cNvSpPr/>
          <p:nvPr/>
        </p:nvSpPr>
        <p:spPr>
          <a:xfrm rot="5400000">
            <a:off x="5328517" y="974883"/>
            <a:ext cx="605042" cy="2140023"/>
          </a:xfrm>
          <a:prstGeom prst="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13010" y="1781034"/>
            <a:ext cx="2129051" cy="1132764"/>
            <a:chOff x="7103660" y="3955407"/>
            <a:chExt cx="2129051" cy="1132764"/>
          </a:xfrm>
        </p:grpSpPr>
        <p:sp>
          <p:nvSpPr>
            <p:cNvPr id="6" name="Rounded Rectangle 5"/>
            <p:cNvSpPr/>
            <p:nvPr/>
          </p:nvSpPr>
          <p:spPr>
            <a:xfrm>
              <a:off x="7103660" y="3955407"/>
              <a:ext cx="2115403" cy="1132764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17308" y="4062143"/>
              <a:ext cx="21154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Tap the </a:t>
              </a:r>
              <a:r>
                <a:rPr lang="en-US" b="1" dirty="0" smtClean="0">
                  <a:solidFill>
                    <a:schemeClr val="bg1"/>
                  </a:solidFill>
                </a:rPr>
                <a:t>image icons </a:t>
              </a:r>
              <a:r>
                <a:rPr lang="en-US" dirty="0" smtClean="0">
                  <a:solidFill>
                    <a:schemeClr val="bg1"/>
                  </a:solidFill>
                </a:rPr>
                <a:t>to add a photo to the report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04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193" y="597088"/>
            <a:ext cx="3185899" cy="56638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0"/>
          <a:stretch/>
        </p:blipFill>
        <p:spPr>
          <a:xfrm>
            <a:off x="3807874" y="192771"/>
            <a:ext cx="2063339" cy="62951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Up Arrow 3"/>
          <p:cNvSpPr/>
          <p:nvPr/>
        </p:nvSpPr>
        <p:spPr>
          <a:xfrm rot="5400000">
            <a:off x="6543168" y="2216829"/>
            <a:ext cx="605042" cy="2140023"/>
          </a:xfrm>
          <a:prstGeom prst="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36092" y="2231407"/>
            <a:ext cx="2115403" cy="2395181"/>
            <a:chOff x="7103660" y="3955406"/>
            <a:chExt cx="2115403" cy="2395181"/>
          </a:xfrm>
        </p:grpSpPr>
        <p:sp>
          <p:nvSpPr>
            <p:cNvPr id="6" name="Rounded Rectangle 5"/>
            <p:cNvSpPr/>
            <p:nvPr/>
          </p:nvSpPr>
          <p:spPr>
            <a:xfrm>
              <a:off x="7103660" y="3955406"/>
              <a:ext cx="2115403" cy="2395181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03660" y="4303129"/>
              <a:ext cx="211540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Tap the </a:t>
              </a:r>
              <a:r>
                <a:rPr lang="en-US" b="1" dirty="0" smtClean="0">
                  <a:solidFill>
                    <a:schemeClr val="bg1"/>
                  </a:solidFill>
                </a:rPr>
                <a:t>map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</a:rPr>
                <a:t>icon</a:t>
              </a:r>
              <a:r>
                <a:rPr lang="en-US" dirty="0" smtClean="0">
                  <a:solidFill>
                    <a:schemeClr val="bg1"/>
                  </a:solidFill>
                </a:rPr>
                <a:t> to check your location, drop/move map point or draw polygons to note area of infestation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2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482" y="515201"/>
            <a:ext cx="3185899" cy="56638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3129956" y="1924902"/>
            <a:ext cx="2129051" cy="859242"/>
            <a:chOff x="7103660" y="3955407"/>
            <a:chExt cx="2129051" cy="1132764"/>
          </a:xfrm>
        </p:grpSpPr>
        <p:sp>
          <p:nvSpPr>
            <p:cNvPr id="4" name="Rounded Rectangle 3"/>
            <p:cNvSpPr/>
            <p:nvPr/>
          </p:nvSpPr>
          <p:spPr>
            <a:xfrm>
              <a:off x="7103660" y="3955407"/>
              <a:ext cx="2115403" cy="1132764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117308" y="4134113"/>
              <a:ext cx="21154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Tap to place point on map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908176" y="3627463"/>
            <a:ext cx="2115403" cy="1132764"/>
            <a:chOff x="7103660" y="3955407"/>
            <a:chExt cx="2115403" cy="1132764"/>
          </a:xfrm>
        </p:grpSpPr>
        <p:sp>
          <p:nvSpPr>
            <p:cNvPr id="7" name="Rounded Rectangle 6"/>
            <p:cNvSpPr/>
            <p:nvPr/>
          </p:nvSpPr>
          <p:spPr>
            <a:xfrm>
              <a:off x="7103660" y="3955407"/>
              <a:ext cx="2115403" cy="1132764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0618" y="4047891"/>
              <a:ext cx="20299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Tap </a:t>
              </a:r>
              <a:r>
                <a:rPr lang="en-US" b="1" dirty="0" smtClean="0">
                  <a:solidFill>
                    <a:schemeClr val="bg1"/>
                  </a:solidFill>
                </a:rPr>
                <a:t>Point</a:t>
              </a:r>
              <a:r>
                <a:rPr lang="en-US" dirty="0" smtClean="0">
                  <a:solidFill>
                    <a:schemeClr val="bg1"/>
                  </a:solidFill>
                </a:rPr>
                <a:t> to note a single plant or small infestation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23076" y="5612640"/>
            <a:ext cx="2129051" cy="760864"/>
            <a:chOff x="7103660" y="3955407"/>
            <a:chExt cx="2129051" cy="1132764"/>
          </a:xfrm>
        </p:grpSpPr>
        <p:sp>
          <p:nvSpPr>
            <p:cNvPr id="10" name="Rounded Rectangle 9"/>
            <p:cNvSpPr/>
            <p:nvPr/>
          </p:nvSpPr>
          <p:spPr>
            <a:xfrm>
              <a:off x="7103660" y="3955407"/>
              <a:ext cx="2115403" cy="1132764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17308" y="4062143"/>
              <a:ext cx="21154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Tap </a:t>
              </a:r>
              <a:r>
                <a:rPr lang="en-US" b="1" dirty="0" smtClean="0">
                  <a:solidFill>
                    <a:schemeClr val="bg1"/>
                  </a:solidFill>
                </a:rPr>
                <a:t>DONE</a:t>
              </a:r>
              <a:r>
                <a:rPr lang="en-US" dirty="0" smtClean="0">
                  <a:solidFill>
                    <a:schemeClr val="bg1"/>
                  </a:solidFill>
                </a:rPr>
                <a:t> to save point location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989244" y="927693"/>
            <a:ext cx="2115403" cy="1132764"/>
            <a:chOff x="7023648" y="3955407"/>
            <a:chExt cx="2115403" cy="1132764"/>
          </a:xfrm>
        </p:grpSpPr>
        <p:sp>
          <p:nvSpPr>
            <p:cNvPr id="13" name="Rounded Rectangle 12"/>
            <p:cNvSpPr/>
            <p:nvPr/>
          </p:nvSpPr>
          <p:spPr>
            <a:xfrm>
              <a:off x="7023648" y="3955407"/>
              <a:ext cx="2115403" cy="1132764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17309" y="4062143"/>
              <a:ext cx="1928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Tap to center the map on your current location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Bent-Up Arrow 14"/>
          <p:cNvSpPr/>
          <p:nvPr/>
        </p:nvSpPr>
        <p:spPr>
          <a:xfrm rot="5400000">
            <a:off x="4018782" y="4546350"/>
            <a:ext cx="755729" cy="1416428"/>
          </a:xfrm>
          <a:prstGeom prst="bentUpArrow">
            <a:avLst>
              <a:gd name="adj1" fmla="val 19757"/>
              <a:gd name="adj2" fmla="val 25000"/>
              <a:gd name="adj3" fmla="val 25000"/>
            </a:avLst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6200000">
            <a:off x="7889694" y="688182"/>
            <a:ext cx="386272" cy="1592559"/>
          </a:xfrm>
          <a:prstGeom prst="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39" y="450376"/>
            <a:ext cx="3216377" cy="57180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165" y="450376"/>
            <a:ext cx="3216377" cy="57180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1889" y="450376"/>
            <a:ext cx="235651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Polygon – Freeform </a:t>
            </a:r>
            <a:r>
              <a:rPr lang="en-US" sz="2400" dirty="0" smtClean="0"/>
              <a:t>(drag finger to draw perimeter of the infestation)</a:t>
            </a:r>
            <a:endParaRPr lang="en-US" sz="11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9744075" y="450376"/>
            <a:ext cx="236596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Polygon – Vertices </a:t>
            </a:r>
            <a:r>
              <a:rPr lang="en-US" sz="2400" dirty="0" smtClean="0"/>
              <a:t>(Tap at the corners of the infestation to draw perimeter)</a:t>
            </a:r>
            <a:endParaRPr lang="en-US" sz="1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503141" y="5671987"/>
            <a:ext cx="204273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Tap the </a:t>
            </a:r>
            <a:r>
              <a:rPr lang="en-US" b="1" dirty="0" smtClean="0"/>
              <a:t>DELETE</a:t>
            </a:r>
            <a:r>
              <a:rPr lang="en-US" dirty="0" smtClean="0"/>
              <a:t> to remove the polygon and redraw</a:t>
            </a:r>
            <a:endParaRPr lang="en-US" sz="10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8707271" y="3768368"/>
            <a:ext cx="2129051" cy="760864"/>
            <a:chOff x="7103660" y="3955407"/>
            <a:chExt cx="2129051" cy="1132764"/>
          </a:xfrm>
        </p:grpSpPr>
        <p:sp>
          <p:nvSpPr>
            <p:cNvPr id="8" name="Rounded Rectangle 7"/>
            <p:cNvSpPr/>
            <p:nvPr/>
          </p:nvSpPr>
          <p:spPr>
            <a:xfrm>
              <a:off x="7103660" y="3955407"/>
              <a:ext cx="2115403" cy="1132764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17308" y="4062143"/>
              <a:ext cx="2115403" cy="962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Tap </a:t>
              </a:r>
              <a:r>
                <a:rPr lang="en-US" b="1" dirty="0" smtClean="0">
                  <a:solidFill>
                    <a:schemeClr val="bg1"/>
                  </a:solidFill>
                </a:rPr>
                <a:t>DONE</a:t>
              </a:r>
              <a:r>
                <a:rPr lang="en-US" dirty="0" smtClean="0">
                  <a:solidFill>
                    <a:schemeClr val="bg1"/>
                  </a:solidFill>
                </a:rPr>
                <a:t> to save </a:t>
              </a:r>
              <a:r>
                <a:rPr lang="en-US" b="1" dirty="0" smtClean="0">
                  <a:solidFill>
                    <a:schemeClr val="bg1"/>
                  </a:solidFill>
                </a:rPr>
                <a:t>Polygon</a:t>
              </a:r>
              <a:r>
                <a:rPr lang="en-US" dirty="0" smtClean="0">
                  <a:solidFill>
                    <a:schemeClr val="bg1"/>
                  </a:solidFill>
                </a:rPr>
                <a:t> location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21912" y="6283002"/>
            <a:ext cx="2404530" cy="498915"/>
            <a:chOff x="6828181" y="3955407"/>
            <a:chExt cx="2404530" cy="1132764"/>
          </a:xfrm>
        </p:grpSpPr>
        <p:sp>
          <p:nvSpPr>
            <p:cNvPr id="11" name="Rounded Rectangle 10"/>
            <p:cNvSpPr/>
            <p:nvPr/>
          </p:nvSpPr>
          <p:spPr>
            <a:xfrm>
              <a:off x="6828181" y="3955407"/>
              <a:ext cx="2390882" cy="1132764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28181" y="4114648"/>
              <a:ext cx="2404530" cy="549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Tap to select </a:t>
              </a:r>
              <a:r>
                <a:rPr lang="en-US" b="1" dirty="0" smtClean="0">
                  <a:solidFill>
                    <a:schemeClr val="bg1"/>
                  </a:solidFill>
                </a:rPr>
                <a:t>Freeform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65488" y="6283003"/>
            <a:ext cx="2404530" cy="498915"/>
            <a:chOff x="6828181" y="3955407"/>
            <a:chExt cx="2404530" cy="1132764"/>
          </a:xfrm>
        </p:grpSpPr>
        <p:sp>
          <p:nvSpPr>
            <p:cNvPr id="15" name="Rounded Rectangle 14"/>
            <p:cNvSpPr/>
            <p:nvPr/>
          </p:nvSpPr>
          <p:spPr>
            <a:xfrm>
              <a:off x="6828181" y="3955407"/>
              <a:ext cx="2390882" cy="1132764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28181" y="4114648"/>
              <a:ext cx="2404530" cy="838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Tap to select </a:t>
              </a:r>
              <a:r>
                <a:rPr lang="en-US" b="1" dirty="0" smtClean="0">
                  <a:solidFill>
                    <a:schemeClr val="bg1"/>
                  </a:solidFill>
                </a:rPr>
                <a:t>Vertices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3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"/>
          <a:stretch/>
        </p:blipFill>
        <p:spPr>
          <a:xfrm>
            <a:off x="4870790" y="120714"/>
            <a:ext cx="2097057" cy="641071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8500335" y="3409824"/>
            <a:ext cx="2843401" cy="750628"/>
            <a:chOff x="7915702" y="-1596789"/>
            <a:chExt cx="2115403" cy="1132764"/>
          </a:xfrm>
        </p:grpSpPr>
        <p:sp>
          <p:nvSpPr>
            <p:cNvPr id="3" name="Rounded Rectangle 2"/>
            <p:cNvSpPr/>
            <p:nvPr/>
          </p:nvSpPr>
          <p:spPr>
            <a:xfrm>
              <a:off x="7915702" y="-1596789"/>
              <a:ext cx="2115403" cy="1132764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915702" y="-1542118"/>
              <a:ext cx="2115403" cy="975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Time spent surveying is great for volunteer hours!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04903" y="5796800"/>
            <a:ext cx="3181505" cy="826809"/>
            <a:chOff x="7103660" y="3955407"/>
            <a:chExt cx="2129051" cy="1132764"/>
          </a:xfrm>
        </p:grpSpPr>
        <p:sp>
          <p:nvSpPr>
            <p:cNvPr id="5" name="Rounded Rectangle 4"/>
            <p:cNvSpPr/>
            <p:nvPr/>
          </p:nvSpPr>
          <p:spPr>
            <a:xfrm>
              <a:off x="7103660" y="3955407"/>
              <a:ext cx="2115403" cy="1132764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17308" y="4062143"/>
              <a:ext cx="21154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Be sure to save your report to the </a:t>
              </a:r>
              <a:r>
                <a:rPr lang="en-US" b="1" dirty="0" smtClean="0">
                  <a:solidFill>
                    <a:schemeClr val="bg1"/>
                  </a:solidFill>
                </a:rPr>
                <a:t>Upload Queue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56589" y="3073940"/>
            <a:ext cx="3285037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Infestation Status</a:t>
            </a:r>
            <a:endParaRPr lang="en-US" sz="1400" dirty="0"/>
          </a:p>
          <a:p>
            <a:r>
              <a:rPr lang="en-US" sz="1600" b="1" dirty="0" smtClean="0"/>
              <a:t>Positive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─ Subject was present at time of report</a:t>
            </a: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Treated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─ Subject was present at time of report and control efforts (e.g., mechanical, chemical, etc.)</a:t>
            </a:r>
          </a:p>
          <a:p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─ Subject was present previously but is not at time of survey and has been determined to be removed from the area surveyed</a:t>
            </a:r>
            <a:endParaRPr lang="en-US" sz="16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868331" y="4711966"/>
            <a:ext cx="31224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Infestation </a:t>
            </a:r>
            <a:r>
              <a:rPr lang="en-US" sz="2400" dirty="0" smtClean="0"/>
              <a:t>size**</a:t>
            </a:r>
            <a:endParaRPr lang="en-US" sz="11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8005147" y="5035487"/>
            <a:ext cx="31224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Density</a:t>
            </a:r>
            <a:r>
              <a:rPr lang="en-US" sz="2400" dirty="0" smtClean="0"/>
              <a:t> of infestation</a:t>
            </a:r>
            <a:endParaRPr lang="en-US" sz="11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0" y="6557555"/>
            <a:ext cx="460240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*Data is auto-filled   **Data is auto-filled if polygon is drawn</a:t>
            </a:r>
            <a:endParaRPr lang="en-US" sz="800" dirty="0" smtClean="0"/>
          </a:p>
        </p:txBody>
      </p:sp>
      <p:sp>
        <p:nvSpPr>
          <p:cNvPr id="20" name="Bent-Up Arrow 19"/>
          <p:cNvSpPr/>
          <p:nvPr/>
        </p:nvSpPr>
        <p:spPr>
          <a:xfrm rot="5400000">
            <a:off x="3856857" y="3287517"/>
            <a:ext cx="755729" cy="1416428"/>
          </a:xfrm>
          <a:prstGeom prst="bentUpArrow">
            <a:avLst>
              <a:gd name="adj1" fmla="val 19757"/>
              <a:gd name="adj2" fmla="val 25000"/>
              <a:gd name="adj3" fmla="val 25000"/>
            </a:avLst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6200000">
            <a:off x="7371719" y="2933797"/>
            <a:ext cx="341194" cy="1674825"/>
          </a:xfrm>
          <a:prstGeom prst="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 rot="16200000">
            <a:off x="7059719" y="4319874"/>
            <a:ext cx="341194" cy="1276029"/>
          </a:xfrm>
          <a:prstGeom prst="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 rot="16200000">
            <a:off x="7196535" y="4619522"/>
            <a:ext cx="341194" cy="1276029"/>
          </a:xfrm>
          <a:prstGeom prst="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61565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Negative Survey Reports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89277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703" y="879566"/>
            <a:ext cx="5165409" cy="914400"/>
          </a:xfrm>
        </p:spPr>
        <p:txBody>
          <a:bodyPr/>
          <a:lstStyle/>
          <a:p>
            <a:r>
              <a:rPr lang="en-US" b="1" dirty="0" smtClean="0"/>
              <a:t>What is EDDMapS?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703" y="1793967"/>
            <a:ext cx="5069616" cy="4110446"/>
          </a:xfrm>
        </p:spPr>
        <p:txBody>
          <a:bodyPr>
            <a:normAutofit/>
          </a:bodyPr>
          <a:lstStyle/>
          <a:p>
            <a:r>
              <a:rPr lang="en-US" sz="2400" dirty="0"/>
              <a:t>EDDMapS, the Early Detection &amp; Distribution Mapping System, is a web-based mapping tool for documenting invasive species distribution across the United States. </a:t>
            </a:r>
            <a:endParaRPr lang="en-US" sz="2400" dirty="0" smtClean="0"/>
          </a:p>
          <a:p>
            <a:r>
              <a:rPr lang="en-US" sz="2400" dirty="0" smtClean="0"/>
              <a:t>Launched </a:t>
            </a:r>
            <a:r>
              <a:rPr lang="en-US" sz="2400" dirty="0"/>
              <a:t>in 2005 by the Center for Invasive Species and Ecosystem Health at the University of Georgia, this tool documents the presence of invasive species and provides real-time tracking of new infestations.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1"/>
          <a:stretch/>
        </p:blipFill>
        <p:spPr>
          <a:xfrm>
            <a:off x="6489112" y="409304"/>
            <a:ext cx="3943756" cy="570411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89112" y="6113418"/>
            <a:ext cx="39437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/>
              <a:t>Chris Evans, University of Illinois, Bugwood.org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6292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1"/>
          <a:stretch/>
        </p:blipFill>
        <p:spPr>
          <a:xfrm>
            <a:off x="3371565" y="272954"/>
            <a:ext cx="3149221" cy="60407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Double Bracket 3"/>
          <p:cNvSpPr/>
          <p:nvPr/>
        </p:nvSpPr>
        <p:spPr>
          <a:xfrm>
            <a:off x="3158318" y="1801504"/>
            <a:ext cx="2055127" cy="559558"/>
          </a:xfrm>
          <a:prstGeom prst="bracketPair">
            <a:avLst/>
          </a:prstGeom>
          <a:noFill/>
          <a:ln w="76200">
            <a:solidFill>
              <a:srgbClr val="AC4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23144" y="1801504"/>
            <a:ext cx="2703007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reporting form is to document species which were surveyed for in a defined area and were </a:t>
            </a:r>
            <a:r>
              <a:rPr lang="en-US" sz="2400" b="1" i="1" dirty="0" smtClean="0"/>
              <a:t>NOT</a:t>
            </a:r>
            <a:r>
              <a:rPr lang="en-US" sz="2400" b="1" dirty="0" smtClean="0"/>
              <a:t> </a:t>
            </a:r>
            <a:r>
              <a:rPr lang="en-US" sz="2400" dirty="0" smtClean="0"/>
              <a:t>found</a:t>
            </a:r>
            <a:endParaRPr lang="en-US" sz="1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923144" y="1032063"/>
            <a:ext cx="395412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Negative Survey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030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8"/>
          <a:stretch/>
        </p:blipFill>
        <p:spPr>
          <a:xfrm>
            <a:off x="4381500" y="259308"/>
            <a:ext cx="3220303" cy="616761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91570" y="559558"/>
            <a:ext cx="341250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Observation </a:t>
            </a:r>
            <a:r>
              <a:rPr lang="en-US" sz="2400" b="1" dirty="0" smtClean="0"/>
              <a:t>DATE &amp; Time*</a:t>
            </a:r>
            <a:r>
              <a:rPr lang="en-US" sz="2400" dirty="0" smtClean="0"/>
              <a:t> can be changed by tapping on the date</a:t>
            </a:r>
            <a:endParaRPr lang="en-US" sz="11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167367" y="2188760"/>
            <a:ext cx="3899226" cy="13696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Tap </a:t>
            </a:r>
            <a:r>
              <a:rPr lang="en-US" sz="2400" b="1" dirty="0" smtClean="0"/>
              <a:t>EDIT </a:t>
            </a:r>
            <a:r>
              <a:rPr lang="en-US" sz="2400" dirty="0" smtClean="0"/>
              <a:t>to select species surveyed for and </a:t>
            </a:r>
            <a:r>
              <a:rPr lang="en-US" sz="2400" b="1" i="1" dirty="0" smtClean="0"/>
              <a:t>NOT</a:t>
            </a:r>
            <a:r>
              <a:rPr lang="en-US" sz="2400" dirty="0" smtClean="0"/>
              <a:t> found in the Negative Report</a:t>
            </a:r>
            <a:endParaRPr lang="en-US" sz="2400" b="1" dirty="0" smtClean="0"/>
          </a:p>
          <a:p>
            <a:endParaRPr lang="en-US" sz="1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167367" y="3628432"/>
            <a:ext cx="389922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Tap </a:t>
            </a:r>
            <a:r>
              <a:rPr lang="en-US" sz="2400" b="1" dirty="0" smtClean="0"/>
              <a:t>EDIT</a:t>
            </a:r>
            <a:r>
              <a:rPr lang="en-US" sz="2400" dirty="0" smtClean="0"/>
              <a:t> in </a:t>
            </a:r>
            <a:r>
              <a:rPr lang="en-US" sz="2400" b="1" dirty="0" smtClean="0"/>
              <a:t>AREA SURVEYED</a:t>
            </a:r>
            <a:r>
              <a:rPr lang="en-US" sz="2400" dirty="0" smtClean="0"/>
              <a:t> to go to the map to draw a polygon of the area surveyed</a:t>
            </a:r>
            <a:endParaRPr lang="en-US" sz="11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2075028" y="5288476"/>
            <a:ext cx="2129051" cy="1132764"/>
            <a:chOff x="7103660" y="3955407"/>
            <a:chExt cx="2129051" cy="1132764"/>
          </a:xfrm>
        </p:grpSpPr>
        <p:sp>
          <p:nvSpPr>
            <p:cNvPr id="8" name="Rounded Rectangle 7"/>
            <p:cNvSpPr/>
            <p:nvPr/>
          </p:nvSpPr>
          <p:spPr>
            <a:xfrm>
              <a:off x="7103660" y="3955407"/>
              <a:ext cx="2115403" cy="1132764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117308" y="4062143"/>
              <a:ext cx="21154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Be sure to save your report to the </a:t>
              </a:r>
              <a:r>
                <a:rPr lang="en-US" b="1" dirty="0" smtClean="0">
                  <a:solidFill>
                    <a:schemeClr val="bg1"/>
                  </a:solidFill>
                </a:rPr>
                <a:t>Upload Queue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Bent-Up Arrow 10"/>
          <p:cNvSpPr/>
          <p:nvPr/>
        </p:nvSpPr>
        <p:spPr>
          <a:xfrm flipH="1">
            <a:off x="7252967" y="1857971"/>
            <a:ext cx="914400" cy="600164"/>
          </a:xfrm>
          <a:prstGeom prst="bent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/>
          <p:cNvSpPr/>
          <p:nvPr/>
        </p:nvSpPr>
        <p:spPr>
          <a:xfrm flipH="1">
            <a:off x="7252967" y="3297642"/>
            <a:ext cx="914400" cy="600164"/>
          </a:xfrm>
          <a:prstGeom prst="bent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557555"/>
            <a:ext cx="195942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*Data is auto-filled</a:t>
            </a:r>
            <a:endParaRPr lang="en-US" sz="8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1711028" y="2773553"/>
            <a:ext cx="2843401" cy="750628"/>
            <a:chOff x="7915702" y="-1596789"/>
            <a:chExt cx="2115403" cy="1132764"/>
          </a:xfrm>
        </p:grpSpPr>
        <p:sp>
          <p:nvSpPr>
            <p:cNvPr id="15" name="Rounded Rectangle 14"/>
            <p:cNvSpPr/>
            <p:nvPr/>
          </p:nvSpPr>
          <p:spPr>
            <a:xfrm>
              <a:off x="7915702" y="-1596789"/>
              <a:ext cx="2115403" cy="1132764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15702" y="-1528975"/>
              <a:ext cx="2115403" cy="975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Time spent surveying is great for volunteer hours!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65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2"/>
          <a:stretch/>
        </p:blipFill>
        <p:spPr>
          <a:xfrm>
            <a:off x="2428411" y="1299949"/>
            <a:ext cx="2855794" cy="47960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7"/>
          <a:stretch/>
        </p:blipFill>
        <p:spPr>
          <a:xfrm>
            <a:off x="5886681" y="860498"/>
            <a:ext cx="2848118" cy="480879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2689669" y="3383508"/>
            <a:ext cx="2115404" cy="605049"/>
            <a:chOff x="7103659" y="3955407"/>
            <a:chExt cx="2115404" cy="605049"/>
          </a:xfrm>
        </p:grpSpPr>
        <p:sp>
          <p:nvSpPr>
            <p:cNvPr id="5" name="Rounded Rectangle 4"/>
            <p:cNvSpPr/>
            <p:nvPr/>
          </p:nvSpPr>
          <p:spPr>
            <a:xfrm>
              <a:off x="7103660" y="3955407"/>
              <a:ext cx="2115403" cy="605049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103659" y="4073265"/>
              <a:ext cx="21154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Tap to select species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68210" y="812842"/>
            <a:ext cx="2946215" cy="605049"/>
            <a:chOff x="6976317" y="3955407"/>
            <a:chExt cx="2946215" cy="605049"/>
          </a:xfrm>
        </p:grpSpPr>
        <p:sp>
          <p:nvSpPr>
            <p:cNvPr id="8" name="Rounded Rectangle 7"/>
            <p:cNvSpPr/>
            <p:nvPr/>
          </p:nvSpPr>
          <p:spPr>
            <a:xfrm>
              <a:off x="7103660" y="3955407"/>
              <a:ext cx="2680575" cy="605049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76317" y="4055948"/>
              <a:ext cx="29462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Tap </a:t>
              </a:r>
              <a:r>
                <a:rPr lang="en-US" b="1" dirty="0" smtClean="0">
                  <a:solidFill>
                    <a:schemeClr val="bg1"/>
                  </a:solidFill>
                </a:rPr>
                <a:t>DONE </a:t>
              </a:r>
              <a:r>
                <a:rPr lang="en-US" dirty="0" smtClean="0">
                  <a:solidFill>
                    <a:schemeClr val="bg1"/>
                  </a:solidFill>
                </a:rPr>
                <a:t>to save species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268504" y="4556768"/>
            <a:ext cx="2813478" cy="605049"/>
            <a:chOff x="7103660" y="3955407"/>
            <a:chExt cx="2680575" cy="605049"/>
          </a:xfrm>
        </p:grpSpPr>
        <p:sp>
          <p:nvSpPr>
            <p:cNvPr id="11" name="Rounded Rectangle 10"/>
            <p:cNvSpPr/>
            <p:nvPr/>
          </p:nvSpPr>
          <p:spPr>
            <a:xfrm>
              <a:off x="7103660" y="3955407"/>
              <a:ext cx="2680575" cy="605049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58251" y="4073265"/>
              <a:ext cx="2556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Tap </a:t>
              </a:r>
              <a:r>
                <a:rPr lang="en-US" b="1" dirty="0" smtClean="0">
                  <a:solidFill>
                    <a:schemeClr val="bg1"/>
                  </a:solidFill>
                </a:rPr>
                <a:t>DONE</a:t>
              </a:r>
              <a:r>
                <a:rPr lang="en-US" dirty="0" smtClean="0">
                  <a:solidFill>
                    <a:schemeClr val="bg1"/>
                  </a:solidFill>
                </a:rPr>
                <a:t> to save location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497058" y="5708218"/>
            <a:ext cx="362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Select </a:t>
            </a:r>
            <a:r>
              <a:rPr lang="en-US" sz="2400" b="1" dirty="0" smtClean="0"/>
              <a:t>Freeform </a:t>
            </a:r>
            <a:r>
              <a:rPr lang="en-US" sz="2400" dirty="0" smtClean="0"/>
              <a:t>or </a:t>
            </a:r>
            <a:r>
              <a:rPr lang="en-US" sz="2400" b="1" dirty="0" smtClean="0"/>
              <a:t>Vertices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637381" y="1065637"/>
            <a:ext cx="2785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Edit Area Surveyed </a:t>
            </a:r>
            <a:r>
              <a:rPr lang="en-US" sz="2400" dirty="0" smtClean="0"/>
              <a:t>to draw a polygon</a:t>
            </a:r>
            <a:endParaRPr lang="en-US" sz="2400" b="1" dirty="0"/>
          </a:p>
        </p:txBody>
      </p:sp>
      <p:sp>
        <p:nvSpPr>
          <p:cNvPr id="18" name="Bent-Up Arrow 17"/>
          <p:cNvSpPr/>
          <p:nvPr/>
        </p:nvSpPr>
        <p:spPr>
          <a:xfrm rot="10800000" flipH="1">
            <a:off x="4300777" y="986386"/>
            <a:ext cx="914400" cy="600164"/>
          </a:xfrm>
          <a:prstGeom prst="bent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-Up Arrow 18"/>
          <p:cNvSpPr/>
          <p:nvPr/>
        </p:nvSpPr>
        <p:spPr>
          <a:xfrm rot="5400000" flipH="1">
            <a:off x="4157307" y="2553224"/>
            <a:ext cx="914400" cy="600164"/>
          </a:xfrm>
          <a:prstGeom prst="bent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0"/>
          <a:stretch/>
        </p:blipFill>
        <p:spPr>
          <a:xfrm>
            <a:off x="4186988" y="207484"/>
            <a:ext cx="2795451" cy="62542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7584418" y="3773667"/>
            <a:ext cx="2820202" cy="1268104"/>
            <a:chOff x="7097254" y="3955407"/>
            <a:chExt cx="2686982" cy="1268104"/>
          </a:xfrm>
        </p:grpSpPr>
        <p:sp>
          <p:nvSpPr>
            <p:cNvPr id="6" name="Rounded Rectangle 5"/>
            <p:cNvSpPr/>
            <p:nvPr/>
          </p:nvSpPr>
          <p:spPr>
            <a:xfrm>
              <a:off x="7103660" y="3955407"/>
              <a:ext cx="2680575" cy="1268104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97254" y="4127794"/>
              <a:ext cx="26869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Evaluate information entered for </a:t>
              </a:r>
              <a:r>
                <a:rPr lang="en-US" b="1" dirty="0" smtClean="0">
                  <a:solidFill>
                    <a:schemeClr val="bg1"/>
                  </a:solidFill>
                </a:rPr>
                <a:t>Negative Survey</a:t>
              </a:r>
              <a:r>
                <a:rPr lang="en-US" dirty="0" smtClean="0">
                  <a:solidFill>
                    <a:schemeClr val="bg1"/>
                  </a:solidFill>
                </a:rPr>
                <a:t> Report for accuracy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69385" y="5121152"/>
            <a:ext cx="2129051" cy="1132764"/>
            <a:chOff x="7103660" y="3955407"/>
            <a:chExt cx="2129051" cy="1132764"/>
          </a:xfrm>
        </p:grpSpPr>
        <p:sp>
          <p:nvSpPr>
            <p:cNvPr id="9" name="Rounded Rectangle 8"/>
            <p:cNvSpPr/>
            <p:nvPr/>
          </p:nvSpPr>
          <p:spPr>
            <a:xfrm>
              <a:off x="7103660" y="3955407"/>
              <a:ext cx="2115403" cy="1132764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17308" y="4062143"/>
              <a:ext cx="21154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Be sure to save your report to the </a:t>
              </a:r>
              <a:r>
                <a:rPr lang="en-US" b="1" dirty="0" smtClean="0">
                  <a:solidFill>
                    <a:schemeClr val="bg1"/>
                  </a:solidFill>
                </a:rPr>
                <a:t>Upload Queue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ight Bracket 11"/>
          <p:cNvSpPr/>
          <p:nvPr/>
        </p:nvSpPr>
        <p:spPr>
          <a:xfrm>
            <a:off x="6777903" y="1082842"/>
            <a:ext cx="657613" cy="4604692"/>
          </a:xfrm>
          <a:prstGeom prst="rightBracket">
            <a:avLst/>
          </a:prstGeom>
          <a:ln w="76200">
            <a:solidFill>
              <a:srgbClr val="488E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7037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Submitting Reports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22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3"/>
          <a:stretch/>
        </p:blipFill>
        <p:spPr>
          <a:xfrm>
            <a:off x="3371565" y="272954"/>
            <a:ext cx="3149221" cy="60494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Double Bracket 3"/>
          <p:cNvSpPr/>
          <p:nvPr/>
        </p:nvSpPr>
        <p:spPr>
          <a:xfrm>
            <a:off x="3144670" y="2388358"/>
            <a:ext cx="2055127" cy="559558"/>
          </a:xfrm>
          <a:prstGeom prst="bracketPair">
            <a:avLst/>
          </a:prstGeom>
          <a:noFill/>
          <a:ln w="76200">
            <a:solidFill>
              <a:srgbClr val="AC4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23144" y="1801504"/>
            <a:ext cx="2703007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Reports (Negative and Positive) are stored until user is ready to upload*. </a:t>
            </a:r>
          </a:p>
          <a:p>
            <a:r>
              <a:rPr lang="en-US" sz="2400" dirty="0" smtClean="0"/>
              <a:t>A successful upload will empty the queue.</a:t>
            </a:r>
            <a:endParaRPr lang="en-US" sz="1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923144" y="1032063"/>
            <a:ext cx="395412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Upload Queue</a:t>
            </a:r>
            <a:endParaRPr lang="en-US" sz="20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923144" y="5832732"/>
            <a:ext cx="389922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*Uploading require access to Wi-Fi or mobile data, once verified, reports are added to the EDDMapS’ maps</a:t>
            </a:r>
            <a:endParaRPr lang="en-US" sz="800" dirty="0" smtClean="0"/>
          </a:p>
        </p:txBody>
      </p:sp>
    </p:spTree>
    <p:extLst>
      <p:ext uri="{BB962C8B-B14F-4D97-AF65-F5344CB8AC3E}">
        <p14:creationId xmlns:p14="http://schemas.microsoft.com/office/powerpoint/2010/main" val="41852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8"/>
          <a:stretch/>
        </p:blipFill>
        <p:spPr>
          <a:xfrm>
            <a:off x="6615474" y="491326"/>
            <a:ext cx="2587103" cy="436805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02" y="683496"/>
            <a:ext cx="2729610" cy="54794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941696" y="2606722"/>
            <a:ext cx="1897039" cy="614150"/>
          </a:xfrm>
          <a:prstGeom prst="rect">
            <a:avLst/>
          </a:prstGeom>
          <a:noFill/>
          <a:ln w="76200">
            <a:solidFill>
              <a:srgbClr val="AC4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073" y="1945779"/>
            <a:ext cx="2587103" cy="45992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Bent-Up Arrow 6"/>
          <p:cNvSpPr/>
          <p:nvPr/>
        </p:nvSpPr>
        <p:spPr>
          <a:xfrm rot="5400000" flipH="1" flipV="1">
            <a:off x="4261837" y="3560453"/>
            <a:ext cx="753000" cy="778773"/>
          </a:xfrm>
          <a:prstGeom prst="bent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Up Arrow 7"/>
          <p:cNvSpPr/>
          <p:nvPr/>
        </p:nvSpPr>
        <p:spPr>
          <a:xfrm rot="10800000">
            <a:off x="5026722" y="1244108"/>
            <a:ext cx="4472119" cy="955343"/>
          </a:xfrm>
          <a:prstGeom prst="left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9054195">
            <a:off x="5712724" y="2356662"/>
            <a:ext cx="450376" cy="584864"/>
          </a:xfrm>
          <a:prstGeom prst="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157402" y="4450460"/>
            <a:ext cx="2813478" cy="1027068"/>
            <a:chOff x="7185387" y="3957115"/>
            <a:chExt cx="2680575" cy="530848"/>
          </a:xfrm>
        </p:grpSpPr>
        <p:sp>
          <p:nvSpPr>
            <p:cNvPr id="11" name="Rounded Rectangle 10"/>
            <p:cNvSpPr/>
            <p:nvPr/>
          </p:nvSpPr>
          <p:spPr>
            <a:xfrm>
              <a:off x="7185387" y="3957115"/>
              <a:ext cx="2680575" cy="530848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85387" y="3996137"/>
              <a:ext cx="2556592" cy="450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Edit Report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Tap report to reopen the reporting form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26649" y="2867152"/>
            <a:ext cx="2813478" cy="1027068"/>
            <a:chOff x="7103660" y="3955407"/>
            <a:chExt cx="2680575" cy="530848"/>
          </a:xfrm>
        </p:grpSpPr>
        <p:sp>
          <p:nvSpPr>
            <p:cNvPr id="17" name="Rounded Rectangle 16"/>
            <p:cNvSpPr/>
            <p:nvPr/>
          </p:nvSpPr>
          <p:spPr>
            <a:xfrm>
              <a:off x="7103660" y="3955407"/>
              <a:ext cx="2680575" cy="530848"/>
            </a:xfrm>
            <a:prstGeom prst="roundRect">
              <a:avLst/>
            </a:prstGeom>
            <a:solidFill>
              <a:srgbClr val="AC482C"/>
            </a:solidFill>
            <a:ln>
              <a:solidFill>
                <a:srgbClr val="AC482C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85387" y="3996137"/>
              <a:ext cx="2556592" cy="477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Delete Report</a:t>
              </a:r>
            </a:p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Tap the </a:t>
              </a:r>
              <a:r>
                <a:rPr lang="en-US" b="1" dirty="0" smtClean="0">
                  <a:solidFill>
                    <a:schemeClr val="bg1"/>
                  </a:solidFill>
                </a:rPr>
                <a:t>TRASH CAN </a:t>
              </a:r>
              <a:r>
                <a:rPr lang="en-US" dirty="0" smtClean="0">
                  <a:solidFill>
                    <a:schemeClr val="bg1"/>
                  </a:solidFill>
                </a:rPr>
                <a:t>icon to delete selected reports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9257774" y="1217207"/>
            <a:ext cx="250165" cy="95591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rved Up Arrow 18"/>
          <p:cNvSpPr/>
          <p:nvPr/>
        </p:nvSpPr>
        <p:spPr>
          <a:xfrm rot="16200000">
            <a:off x="9402705" y="408829"/>
            <a:ext cx="991735" cy="1402376"/>
          </a:xfrm>
          <a:prstGeom prst="curved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078229" y="1685916"/>
            <a:ext cx="2813478" cy="1027068"/>
          </a:xfrm>
          <a:prstGeom prst="roundRect">
            <a:avLst/>
          </a:prstGeom>
          <a:solidFill>
            <a:srgbClr val="AC482C"/>
          </a:solidFill>
          <a:ln>
            <a:solidFill>
              <a:srgbClr val="AC482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143294" y="1750768"/>
            <a:ext cx="2683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Tap</a:t>
            </a:r>
            <a:r>
              <a:rPr lang="en-US" b="1" dirty="0" smtClean="0">
                <a:solidFill>
                  <a:schemeClr val="bg1"/>
                </a:solidFill>
              </a:rPr>
              <a:t> UPLOAD ARROW </a:t>
            </a:r>
            <a:r>
              <a:rPr lang="en-US" dirty="0" smtClean="0">
                <a:solidFill>
                  <a:schemeClr val="bg1"/>
                </a:solidFill>
              </a:rPr>
              <a:t>to submit reports to the EDDMapS Database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Up Arrow 19"/>
          <p:cNvSpPr/>
          <p:nvPr/>
        </p:nvSpPr>
        <p:spPr>
          <a:xfrm rot="5400000">
            <a:off x="7235412" y="-182557"/>
            <a:ext cx="450376" cy="2100550"/>
          </a:xfrm>
          <a:prstGeom prst="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229820" y="629286"/>
            <a:ext cx="2064881" cy="494006"/>
          </a:xfrm>
          <a:prstGeom prst="roundRect">
            <a:avLst/>
          </a:prstGeom>
          <a:solidFill>
            <a:srgbClr val="AC482C"/>
          </a:solidFill>
          <a:ln>
            <a:solidFill>
              <a:srgbClr val="AC482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10869" y="678041"/>
            <a:ext cx="268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Tap to select report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5451565" y="5730240"/>
            <a:ext cx="324902" cy="432696"/>
          </a:xfrm>
          <a:prstGeom prst="flowChartProcess">
            <a:avLst/>
          </a:prstGeom>
          <a:solidFill>
            <a:srgbClr val="FAFAFA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7967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Invasive Species Information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9566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4"/>
          <a:stretch/>
        </p:blipFill>
        <p:spPr>
          <a:xfrm>
            <a:off x="3412503" y="286602"/>
            <a:ext cx="3149221" cy="60475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045131" y="3435823"/>
            <a:ext cx="3365834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the category of invasive species (</a:t>
            </a:r>
            <a:r>
              <a:rPr lang="en-US" sz="2400" b="1" dirty="0" smtClean="0"/>
              <a:t>Plants</a:t>
            </a:r>
            <a:r>
              <a:rPr lang="en-US" sz="2400" dirty="0" smtClean="0"/>
              <a:t>, </a:t>
            </a:r>
            <a:r>
              <a:rPr lang="en-US" sz="2400" b="1" dirty="0" smtClean="0"/>
              <a:t>Insects</a:t>
            </a:r>
            <a:r>
              <a:rPr lang="en-US" sz="2400" dirty="0" smtClean="0"/>
              <a:t>, </a:t>
            </a:r>
            <a:r>
              <a:rPr lang="en-US" sz="2400" b="1" dirty="0" smtClean="0"/>
              <a:t>Diseases</a:t>
            </a:r>
            <a:r>
              <a:rPr lang="en-US" sz="2400" dirty="0" smtClean="0"/>
              <a:t>, </a:t>
            </a:r>
            <a:r>
              <a:rPr lang="en-US" sz="2400" b="1" dirty="0" smtClean="0"/>
              <a:t>Wildlife</a:t>
            </a:r>
            <a:r>
              <a:rPr lang="en-US" sz="2400" dirty="0" smtClean="0"/>
              <a:t>) you are interested in or select </a:t>
            </a:r>
            <a:r>
              <a:rPr lang="en-US" sz="2400" b="1" dirty="0" smtClean="0"/>
              <a:t>All Species</a:t>
            </a:r>
            <a:r>
              <a:rPr lang="en-US" sz="2400" dirty="0" smtClean="0"/>
              <a:t> to bring up the entire state’s Field Guide list</a:t>
            </a:r>
            <a:endParaRPr lang="en-US" sz="1100" dirty="0" smtClean="0"/>
          </a:p>
        </p:txBody>
      </p:sp>
      <p:sp>
        <p:nvSpPr>
          <p:cNvPr id="5" name="Right Bracket 4"/>
          <p:cNvSpPr/>
          <p:nvPr/>
        </p:nvSpPr>
        <p:spPr>
          <a:xfrm>
            <a:off x="5609226" y="3111690"/>
            <a:ext cx="1162948" cy="2974785"/>
          </a:xfrm>
          <a:prstGeom prst="rightBracket">
            <a:avLst/>
          </a:prstGeom>
          <a:noFill/>
          <a:ln w="101600">
            <a:solidFill>
              <a:srgbClr val="488E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050874" y="4039737"/>
            <a:ext cx="2115403" cy="1132764"/>
          </a:xfrm>
          <a:prstGeom prst="roundRect">
            <a:avLst/>
          </a:prstGeom>
          <a:solidFill>
            <a:srgbClr val="AC482C"/>
          </a:solidFill>
          <a:ln>
            <a:solidFill>
              <a:srgbClr val="AC482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61703" y="4144454"/>
            <a:ext cx="1878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Tap any category to open a species field guide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5131" y="2666382"/>
            <a:ext cx="499135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Species Information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67155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529" y="526955"/>
            <a:ext cx="3268639" cy="58109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770914" y="1983473"/>
            <a:ext cx="401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Sorting and searching features are also present within all of the </a:t>
            </a:r>
            <a:r>
              <a:rPr lang="en-US" sz="2400" b="1" dirty="0" smtClean="0"/>
              <a:t>Plants</a:t>
            </a:r>
            <a:r>
              <a:rPr lang="en-US" sz="2400" dirty="0" smtClean="0"/>
              <a:t>, </a:t>
            </a:r>
            <a:r>
              <a:rPr lang="en-US" sz="2400" b="1" dirty="0" smtClean="0"/>
              <a:t>Insects</a:t>
            </a:r>
            <a:r>
              <a:rPr lang="en-US" sz="2400" dirty="0" smtClean="0"/>
              <a:t>, </a:t>
            </a:r>
            <a:r>
              <a:rPr lang="en-US" sz="2400" b="1" dirty="0" smtClean="0"/>
              <a:t>Diseases</a:t>
            </a:r>
            <a:r>
              <a:rPr lang="en-US" sz="2400" dirty="0" smtClean="0"/>
              <a:t>, and </a:t>
            </a:r>
            <a:r>
              <a:rPr lang="en-US" sz="2400" b="1" dirty="0" smtClean="0"/>
              <a:t>Wildlife</a:t>
            </a:r>
            <a:r>
              <a:rPr lang="en-US" sz="2400" dirty="0" smtClean="0"/>
              <a:t> categories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15757" y="3745172"/>
            <a:ext cx="4449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Sort A-Z </a:t>
            </a:r>
          </a:p>
          <a:p>
            <a:pPr algn="ctr"/>
            <a:r>
              <a:rPr lang="en-US" sz="2400" dirty="0" smtClean="0"/>
              <a:t>by </a:t>
            </a:r>
            <a:r>
              <a:rPr lang="en-US" sz="2400" i="1" dirty="0" smtClean="0"/>
              <a:t>Common</a:t>
            </a:r>
            <a:r>
              <a:rPr lang="en-US" sz="2400" dirty="0" smtClean="0"/>
              <a:t> or </a:t>
            </a:r>
            <a:r>
              <a:rPr lang="en-US" sz="2400" i="1" dirty="0" smtClean="0"/>
              <a:t>Scientific names</a:t>
            </a:r>
            <a:endParaRPr lang="en-US" sz="2400" i="1" dirty="0"/>
          </a:p>
        </p:txBody>
      </p:sp>
      <p:sp>
        <p:nvSpPr>
          <p:cNvPr id="6" name="Bent-Up Arrow 5"/>
          <p:cNvSpPr/>
          <p:nvPr/>
        </p:nvSpPr>
        <p:spPr>
          <a:xfrm rot="5400000" flipH="1" flipV="1">
            <a:off x="5825414" y="740128"/>
            <a:ext cx="1220718" cy="1265972"/>
          </a:xfrm>
          <a:prstGeom prst="bentUpArrow">
            <a:avLst>
              <a:gd name="adj1" fmla="val 17174"/>
              <a:gd name="adj2" fmla="val 21087"/>
              <a:gd name="adj3" fmla="val 25000"/>
            </a:avLst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7978"/>
            <a:ext cx="10515600" cy="905692"/>
          </a:xfrm>
        </p:spPr>
        <p:txBody>
          <a:bodyPr/>
          <a:lstStyle/>
          <a:p>
            <a:r>
              <a:rPr lang="en-US" b="1" dirty="0" smtClean="0"/>
              <a:t>Why use EDDMapS?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18324"/>
            <a:ext cx="5181600" cy="2865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Invasive </a:t>
            </a:r>
            <a:r>
              <a:rPr lang="en-US" sz="2400" dirty="0"/>
              <a:t>species </a:t>
            </a:r>
            <a:r>
              <a:rPr lang="en-US" sz="2400" dirty="0" smtClean="0"/>
              <a:t>are </a:t>
            </a:r>
            <a:r>
              <a:rPr lang="en-US" sz="2400" dirty="0"/>
              <a:t>extremely </a:t>
            </a:r>
            <a:r>
              <a:rPr lang="en-US" sz="2400" dirty="0" smtClean="0"/>
              <a:t>challenging because they invade </a:t>
            </a:r>
            <a:r>
              <a:rPr lang="en-US" sz="2400" dirty="0"/>
              <a:t>our native ecosystems </a:t>
            </a:r>
            <a:r>
              <a:rPr lang="en-US" sz="2400" dirty="0" smtClean="0"/>
              <a:t>and will </a:t>
            </a:r>
            <a:r>
              <a:rPr lang="en-US" sz="2400" dirty="0"/>
              <a:t>continue to grow and spread.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We </a:t>
            </a:r>
            <a:r>
              <a:rPr lang="en-US" sz="2400" dirty="0"/>
              <a:t>must actively seek solutions to control or eradicate the species which are problems already or have the potential to become problems.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593670"/>
            <a:ext cx="5181600" cy="351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5" y="260544"/>
            <a:ext cx="3329983" cy="59199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8173006" y="5547614"/>
            <a:ext cx="2115403" cy="1132764"/>
          </a:xfrm>
          <a:prstGeom prst="roundRect">
            <a:avLst/>
          </a:prstGeom>
          <a:solidFill>
            <a:srgbClr val="AC482C"/>
          </a:solidFill>
          <a:ln>
            <a:solidFill>
              <a:srgbClr val="AC482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83835" y="5652331"/>
            <a:ext cx="1878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Tap </a:t>
            </a:r>
            <a:r>
              <a:rPr lang="en-US" b="1" dirty="0" smtClean="0">
                <a:solidFill>
                  <a:schemeClr val="bg1"/>
                </a:solidFill>
              </a:rPr>
              <a:t>INFO </a:t>
            </a:r>
            <a:r>
              <a:rPr lang="en-US" dirty="0" smtClean="0">
                <a:solidFill>
                  <a:schemeClr val="bg1"/>
                </a:solidFill>
              </a:rPr>
              <a:t>to see a description of this species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24446" y="4005359"/>
            <a:ext cx="2115403" cy="1132764"/>
          </a:xfrm>
          <a:prstGeom prst="roundRect">
            <a:avLst/>
          </a:prstGeom>
          <a:solidFill>
            <a:srgbClr val="AC482C"/>
          </a:solidFill>
          <a:ln>
            <a:solidFill>
              <a:srgbClr val="AC482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35275" y="4110076"/>
            <a:ext cx="1878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Tap </a:t>
            </a:r>
            <a:r>
              <a:rPr lang="en-US" b="1" dirty="0" smtClean="0">
                <a:solidFill>
                  <a:schemeClr val="bg1"/>
                </a:solidFill>
              </a:rPr>
              <a:t>IMAGES </a:t>
            </a:r>
            <a:r>
              <a:rPr lang="en-US" dirty="0" smtClean="0">
                <a:solidFill>
                  <a:schemeClr val="bg1"/>
                </a:solidFill>
              </a:rPr>
              <a:t>to see pictures of this species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17592" y="3951391"/>
            <a:ext cx="2312901" cy="1132764"/>
          </a:xfrm>
          <a:prstGeom prst="roundRect">
            <a:avLst/>
          </a:prstGeom>
          <a:solidFill>
            <a:srgbClr val="AC482C"/>
          </a:solidFill>
          <a:ln>
            <a:solidFill>
              <a:srgbClr val="AC482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173006" y="3917608"/>
            <a:ext cx="2202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*Tap </a:t>
            </a:r>
            <a:r>
              <a:rPr lang="en-US" b="1" dirty="0" smtClean="0">
                <a:solidFill>
                  <a:schemeClr val="bg1"/>
                </a:solidFill>
              </a:rPr>
              <a:t>MAP </a:t>
            </a:r>
            <a:r>
              <a:rPr lang="en-US" dirty="0" smtClean="0">
                <a:solidFill>
                  <a:schemeClr val="bg1"/>
                </a:solidFill>
              </a:rPr>
              <a:t>to go to the current point distribution map for this species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41091" y="1476317"/>
            <a:ext cx="2115403" cy="1132764"/>
          </a:xfrm>
          <a:prstGeom prst="roundRect">
            <a:avLst/>
          </a:prstGeom>
          <a:solidFill>
            <a:srgbClr val="AC482C"/>
          </a:solidFill>
          <a:ln>
            <a:solidFill>
              <a:srgbClr val="AC482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41091" y="1581034"/>
            <a:ext cx="2115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Tap </a:t>
            </a:r>
            <a:r>
              <a:rPr lang="en-US" b="1" dirty="0" smtClean="0">
                <a:solidFill>
                  <a:schemeClr val="bg1"/>
                </a:solidFill>
              </a:rPr>
              <a:t>REPORT </a:t>
            </a:r>
            <a:r>
              <a:rPr lang="en-US" dirty="0" smtClean="0">
                <a:solidFill>
                  <a:schemeClr val="bg1"/>
                </a:solidFill>
              </a:rPr>
              <a:t>to go to the reporting page for this species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Bent-Up Arrow 10"/>
          <p:cNvSpPr/>
          <p:nvPr/>
        </p:nvSpPr>
        <p:spPr>
          <a:xfrm rot="16200000" flipH="1" flipV="1">
            <a:off x="3299174" y="5050529"/>
            <a:ext cx="881350" cy="1265972"/>
          </a:xfrm>
          <a:prstGeom prst="bentUpArrow">
            <a:avLst>
              <a:gd name="adj1" fmla="val 17174"/>
              <a:gd name="adj2" fmla="val 21087"/>
              <a:gd name="adj3" fmla="val 25000"/>
            </a:avLst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nt-Up Arrow 11"/>
          <p:cNvSpPr/>
          <p:nvPr/>
        </p:nvSpPr>
        <p:spPr>
          <a:xfrm rot="5400000" flipH="1" flipV="1">
            <a:off x="7958781" y="331588"/>
            <a:ext cx="814052" cy="1265972"/>
          </a:xfrm>
          <a:prstGeom prst="bentUpArrow">
            <a:avLst>
              <a:gd name="adj1" fmla="val 17174"/>
              <a:gd name="adj2" fmla="val 21087"/>
              <a:gd name="adj3" fmla="val 25000"/>
            </a:avLst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nt-Up Arrow 12"/>
          <p:cNvSpPr/>
          <p:nvPr/>
        </p:nvSpPr>
        <p:spPr>
          <a:xfrm rot="10800000" flipV="1">
            <a:off x="5835282" y="6124189"/>
            <a:ext cx="2211370" cy="451471"/>
          </a:xfrm>
          <a:prstGeom prst="bentUpArrow">
            <a:avLst>
              <a:gd name="adj1" fmla="val 17174"/>
              <a:gd name="adj2" fmla="val 21087"/>
              <a:gd name="adj3" fmla="val 25000"/>
            </a:avLst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/>
          <p:nvPr/>
        </p:nvSpPr>
        <p:spPr>
          <a:xfrm flipH="1" flipV="1">
            <a:off x="6794204" y="4400420"/>
            <a:ext cx="1220718" cy="1265972"/>
          </a:xfrm>
          <a:prstGeom prst="bentUpArrow">
            <a:avLst>
              <a:gd name="adj1" fmla="val 17174"/>
              <a:gd name="adj2" fmla="val 21087"/>
              <a:gd name="adj3" fmla="val 25000"/>
            </a:avLst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67" y="525436"/>
            <a:ext cx="3308729" cy="58821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30" y="525436"/>
            <a:ext cx="3308729" cy="5882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37958" y="519175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IMAGES</a:t>
            </a:r>
            <a:r>
              <a:rPr lang="en-US" sz="2400" dirty="0" smtClean="0"/>
              <a:t> shows identifying characteristics of the species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723959" y="519175"/>
            <a:ext cx="2386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MAP</a:t>
            </a:r>
            <a:r>
              <a:rPr lang="en-US" sz="2400" dirty="0" smtClean="0"/>
              <a:t> shows the current point distribution of the species**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723959" y="596191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** Must have Wi-Fi or mobile data to show map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46667" y="5884401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* Swipe left and right to view additional images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03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7967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My Species List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111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4"/>
          <a:stretch/>
        </p:blipFill>
        <p:spPr>
          <a:xfrm>
            <a:off x="2997887" y="468247"/>
            <a:ext cx="3362467" cy="56887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916005" y="1472036"/>
            <a:ext cx="27613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My Species List</a:t>
            </a:r>
          </a:p>
          <a:p>
            <a:r>
              <a:rPr lang="en-US" sz="2400" dirty="0" smtClean="0"/>
              <a:t>Custom list each user can create for quick reporting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2857500" y="2486025"/>
            <a:ext cx="1762125" cy="428625"/>
          </a:xfrm>
          <a:prstGeom prst="bracketPair">
            <a:avLst/>
          </a:prstGeom>
          <a:ln w="76200">
            <a:solidFill>
              <a:srgbClr val="AC4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4"/>
          <a:stretch/>
        </p:blipFill>
        <p:spPr>
          <a:xfrm>
            <a:off x="881133" y="422955"/>
            <a:ext cx="2750087" cy="52920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7"/>
          <a:stretch/>
        </p:blipFill>
        <p:spPr>
          <a:xfrm>
            <a:off x="7938163" y="803876"/>
            <a:ext cx="2750087" cy="52825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"/>
          <a:stretch/>
        </p:blipFill>
        <p:spPr>
          <a:xfrm>
            <a:off x="2792918" y="1475255"/>
            <a:ext cx="3093847" cy="52303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631220" y="838121"/>
            <a:ext cx="2912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Sort A-Z </a:t>
            </a:r>
          </a:p>
          <a:p>
            <a:pPr algn="ctr"/>
            <a:r>
              <a:rPr lang="en-US" sz="1600" dirty="0" smtClean="0"/>
              <a:t>by </a:t>
            </a:r>
            <a:r>
              <a:rPr lang="en-US" sz="1600" i="1" dirty="0" smtClean="0"/>
              <a:t>Common</a:t>
            </a:r>
            <a:r>
              <a:rPr lang="en-US" sz="1600" dirty="0" smtClean="0"/>
              <a:t> or </a:t>
            </a:r>
            <a:r>
              <a:rPr lang="en-US" sz="1600" i="1" dirty="0" smtClean="0"/>
              <a:t>Scientific names</a:t>
            </a:r>
            <a:endParaRPr lang="en-US" sz="1600" i="1" dirty="0"/>
          </a:p>
        </p:txBody>
      </p:sp>
      <p:sp>
        <p:nvSpPr>
          <p:cNvPr id="8" name="Rounded Rectangle 7"/>
          <p:cNvSpPr/>
          <p:nvPr/>
        </p:nvSpPr>
        <p:spPr>
          <a:xfrm>
            <a:off x="504389" y="3662459"/>
            <a:ext cx="2115403" cy="1132764"/>
          </a:xfrm>
          <a:prstGeom prst="roundRect">
            <a:avLst/>
          </a:prstGeom>
          <a:solidFill>
            <a:srgbClr val="AC482C"/>
          </a:solidFill>
          <a:ln>
            <a:solidFill>
              <a:srgbClr val="AC482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5218" y="3767176"/>
            <a:ext cx="1878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Tap </a:t>
            </a:r>
            <a:r>
              <a:rPr lang="en-US" b="1" dirty="0" smtClean="0">
                <a:solidFill>
                  <a:schemeClr val="bg1"/>
                </a:solidFill>
              </a:rPr>
              <a:t>EDIT </a:t>
            </a:r>
            <a:r>
              <a:rPr lang="en-US" dirty="0" smtClean="0">
                <a:solidFill>
                  <a:schemeClr val="bg1"/>
                </a:solidFill>
              </a:rPr>
              <a:t>to add or remove species on My List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34447" y="2237799"/>
            <a:ext cx="1605373" cy="722473"/>
          </a:xfrm>
          <a:prstGeom prst="roundRect">
            <a:avLst/>
          </a:prstGeom>
          <a:solidFill>
            <a:srgbClr val="AC482C"/>
          </a:solidFill>
          <a:ln>
            <a:solidFill>
              <a:srgbClr val="AC482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2876" y="2275841"/>
            <a:ext cx="176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Tap </a:t>
            </a:r>
            <a:r>
              <a:rPr lang="en-US" b="1" dirty="0" smtClean="0">
                <a:solidFill>
                  <a:schemeClr val="bg1"/>
                </a:solidFill>
              </a:rPr>
              <a:t>DONE </a:t>
            </a:r>
            <a:r>
              <a:rPr lang="en-US" dirty="0" smtClean="0">
                <a:solidFill>
                  <a:schemeClr val="bg1"/>
                </a:solidFill>
              </a:rPr>
              <a:t>to save species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125879" y="5110291"/>
            <a:ext cx="2203472" cy="407374"/>
          </a:xfrm>
          <a:prstGeom prst="roundRect">
            <a:avLst/>
          </a:prstGeom>
          <a:solidFill>
            <a:srgbClr val="AC482C"/>
          </a:solidFill>
          <a:ln>
            <a:solidFill>
              <a:srgbClr val="AC482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50983" y="5129282"/>
            <a:ext cx="213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Tap to select species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201568" y="4387055"/>
            <a:ext cx="2184396" cy="684373"/>
          </a:xfrm>
          <a:prstGeom prst="roundRect">
            <a:avLst/>
          </a:prstGeom>
          <a:solidFill>
            <a:srgbClr val="AC482C"/>
          </a:solidFill>
          <a:ln>
            <a:solidFill>
              <a:srgbClr val="AC482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159996" y="4386997"/>
            <a:ext cx="222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Tap on the name to report that species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5449386" y="3662459"/>
            <a:ext cx="450376" cy="1255693"/>
          </a:xfrm>
          <a:prstGeom prst="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587452">
            <a:off x="9088018" y="3710949"/>
            <a:ext cx="450376" cy="584864"/>
          </a:xfrm>
          <a:prstGeom prst="upArrow">
            <a:avLst/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-Up Arrow 17"/>
          <p:cNvSpPr/>
          <p:nvPr/>
        </p:nvSpPr>
        <p:spPr>
          <a:xfrm rot="5400000" flipH="1" flipV="1">
            <a:off x="6283818" y="1298430"/>
            <a:ext cx="366268" cy="1265972"/>
          </a:xfrm>
          <a:prstGeom prst="bentUpArrow">
            <a:avLst>
              <a:gd name="adj1" fmla="val 40579"/>
              <a:gd name="adj2" fmla="val 44492"/>
              <a:gd name="adj3" fmla="val 50000"/>
            </a:avLst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13029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Other Options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93501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6"/>
          <a:stretch/>
        </p:blipFill>
        <p:spPr>
          <a:xfrm>
            <a:off x="2731187" y="420622"/>
            <a:ext cx="3362467" cy="56927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234041" y="420622"/>
            <a:ext cx="38624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Settings</a:t>
            </a:r>
          </a:p>
          <a:p>
            <a:r>
              <a:rPr lang="en-US" sz="2400" dirty="0"/>
              <a:t>Notifications, selected Field Guide, Dark Mode, Save Report images to gallery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2590800" y="4391025"/>
            <a:ext cx="1533525" cy="428625"/>
          </a:xfrm>
          <a:prstGeom prst="bracketPair">
            <a:avLst/>
          </a:prstGeom>
          <a:ln w="76200">
            <a:solidFill>
              <a:srgbClr val="AC4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"/>
          <a:stretch/>
        </p:blipFill>
        <p:spPr>
          <a:xfrm>
            <a:off x="5731632" y="2051838"/>
            <a:ext cx="2532612" cy="42705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37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9"/>
          <a:stretch/>
        </p:blipFill>
        <p:spPr>
          <a:xfrm>
            <a:off x="2988362" y="306322"/>
            <a:ext cx="3362467" cy="56764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500741" y="306322"/>
            <a:ext cx="38338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Feedback</a:t>
            </a:r>
          </a:p>
          <a:p>
            <a:r>
              <a:rPr lang="en-US" sz="2400" dirty="0"/>
              <a:t>Provide information about any issues with the app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2838450" y="4724400"/>
            <a:ext cx="1533525" cy="428625"/>
          </a:xfrm>
          <a:prstGeom prst="bracketPair">
            <a:avLst/>
          </a:prstGeom>
          <a:ln w="76200">
            <a:solidFill>
              <a:srgbClr val="AC4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"/>
          <a:stretch/>
        </p:blipFill>
        <p:spPr>
          <a:xfrm>
            <a:off x="5872162" y="1643591"/>
            <a:ext cx="2795588" cy="47310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5"/>
          <a:stretch/>
        </p:blipFill>
        <p:spPr>
          <a:xfrm>
            <a:off x="2347751" y="332240"/>
            <a:ext cx="3362467" cy="56940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268501" y="797441"/>
            <a:ext cx="362433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About</a:t>
            </a:r>
          </a:p>
          <a:p>
            <a:r>
              <a:rPr lang="en-US" sz="2400" dirty="0"/>
              <a:t>Provide information about any issues with the app</a:t>
            </a:r>
          </a:p>
        </p:txBody>
      </p:sp>
      <p:sp>
        <p:nvSpPr>
          <p:cNvPr id="5" name="Double Bracket 4"/>
          <p:cNvSpPr/>
          <p:nvPr/>
        </p:nvSpPr>
        <p:spPr>
          <a:xfrm>
            <a:off x="2178789" y="5236092"/>
            <a:ext cx="1533525" cy="428625"/>
          </a:xfrm>
          <a:prstGeom prst="bracketPair">
            <a:avLst/>
          </a:prstGeom>
          <a:ln w="76200">
            <a:solidFill>
              <a:srgbClr val="AC4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/>
          <a:stretch/>
        </p:blipFill>
        <p:spPr>
          <a:xfrm>
            <a:off x="5302045" y="680478"/>
            <a:ext cx="1858489" cy="58372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8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Additional Information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34045" y="1531441"/>
            <a:ext cx="732391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 access reports: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Visit </a:t>
            </a:r>
            <a:r>
              <a:rPr lang="en-US" sz="2000" dirty="0" smtClean="0">
                <a:hlinkClick r:id="rId2"/>
              </a:rPr>
              <a:t>www.eddmaps.org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Login with email address/username and password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/>
              <a:t>Click on My EDDMapS</a:t>
            </a:r>
          </a:p>
          <a:p>
            <a:pPr marL="800100" indent="-342900">
              <a:buFont typeface="Courier New" panose="02070309020205020404" pitchFamily="49" charset="0"/>
              <a:buChar char="o"/>
            </a:pPr>
            <a:r>
              <a:rPr lang="en-US" sz="2000" dirty="0" smtClean="0"/>
              <a:t>From here, you can search for reports, view, revisit, edit, and/or delete reports as needed</a:t>
            </a:r>
          </a:p>
          <a:p>
            <a:pPr marL="800100" indent="-342900">
              <a:buFont typeface="Courier New" panose="02070309020205020404" pitchFamily="49" charset="0"/>
              <a:buChar char="o"/>
            </a:pPr>
            <a:endParaRPr lang="en-US" sz="2400" dirty="0"/>
          </a:p>
          <a:p>
            <a:r>
              <a:rPr lang="en-US" sz="2400" b="1" dirty="0"/>
              <a:t>To report a species not in </a:t>
            </a:r>
            <a:r>
              <a:rPr lang="en-US" sz="2400" b="1" dirty="0" smtClean="0"/>
              <a:t>App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Select Unknown Animal or Unknown Plant if you don’t know what the species 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Select Unlisted Animal or Unlisted Plant if you do know the species; add species name in the comments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When you upload the report, you will receive an email requesting that you update the species name if you </a:t>
            </a:r>
            <a:r>
              <a:rPr lang="en-US" sz="2000" dirty="0" smtClean="0"/>
              <a:t>are </a:t>
            </a:r>
            <a:r>
              <a:rPr lang="en-US" sz="2000" dirty="0"/>
              <a:t>able</a:t>
            </a:r>
          </a:p>
        </p:txBody>
      </p:sp>
    </p:spTree>
    <p:extLst>
      <p:ext uri="{BB962C8B-B14F-4D97-AF65-F5344CB8AC3E}">
        <p14:creationId xmlns:p14="http://schemas.microsoft.com/office/powerpoint/2010/main" val="21181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7978"/>
            <a:ext cx="10515600" cy="914400"/>
          </a:xfrm>
        </p:spPr>
        <p:txBody>
          <a:bodyPr/>
          <a:lstStyle/>
          <a:p>
            <a:r>
              <a:rPr lang="en-US" b="1" dirty="0" smtClean="0"/>
              <a:t>What happens to your EDDMapS records?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602377"/>
            <a:ext cx="5181600" cy="43194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Real </a:t>
            </a:r>
            <a:r>
              <a:rPr lang="en-US" sz="2400" dirty="0"/>
              <a:t>time tracking of </a:t>
            </a:r>
            <a:r>
              <a:rPr lang="en-US" sz="2400" dirty="0" smtClean="0"/>
              <a:t>species </a:t>
            </a:r>
          </a:p>
          <a:p>
            <a:r>
              <a:rPr lang="en-US" sz="2400" dirty="0" smtClean="0"/>
              <a:t>Facilitate </a:t>
            </a:r>
            <a:r>
              <a:rPr lang="en-US" sz="2400" dirty="0"/>
              <a:t>Early Detection and Rapid Response programs (EDRR). EDRR programs help stop or control an invasive species before it becomes an unmanageable problem. </a:t>
            </a:r>
            <a:endParaRPr lang="en-US" sz="2400" dirty="0" smtClean="0"/>
          </a:p>
          <a:p>
            <a:r>
              <a:rPr lang="en-US" sz="2400" dirty="0" smtClean="0"/>
              <a:t>Data is </a:t>
            </a:r>
            <a:r>
              <a:rPr lang="en-US" sz="2400" dirty="0"/>
              <a:t>made freely available to scientists, researchers, land managers, land owners, educators, conservationists, ecologists, farmers, foresters, state and national parks.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02377"/>
            <a:ext cx="5181600" cy="3886200"/>
          </a:xfr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248400" y="5488577"/>
            <a:ext cx="518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/>
              <a:t>National Parks Service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3812601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324" y="2000250"/>
            <a:ext cx="6410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Additional Information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62324" y="2862686"/>
            <a:ext cx="64103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solidFill>
                  <a:srgbClr val="000000"/>
                </a:solidFill>
              </a:rPr>
              <a:t>More Apps?  </a:t>
            </a:r>
            <a:r>
              <a:rPr lang="en-US" sz="2800" baseline="30000" dirty="0">
                <a:solidFill>
                  <a:srgbClr val="000000"/>
                </a:solidFill>
              </a:rPr>
              <a:t>apps.bugwood.org</a:t>
            </a:r>
          </a:p>
          <a:p>
            <a:r>
              <a:rPr lang="en-US" sz="2800" b="1" baseline="30000" dirty="0">
                <a:solidFill>
                  <a:srgbClr val="000000"/>
                </a:solidFill>
              </a:rPr>
              <a:t>More Info?</a:t>
            </a:r>
            <a:r>
              <a:rPr lang="en-US" sz="2800" baseline="30000" dirty="0">
                <a:solidFill>
                  <a:srgbClr val="000000"/>
                </a:solidFill>
              </a:rPr>
              <a:t>  www.invasive.org</a:t>
            </a:r>
          </a:p>
          <a:p>
            <a:r>
              <a:rPr lang="en-US" sz="2800" b="1" baseline="30000" dirty="0">
                <a:solidFill>
                  <a:srgbClr val="000000"/>
                </a:solidFill>
              </a:rPr>
              <a:t>More </a:t>
            </a:r>
            <a:r>
              <a:rPr lang="en-US" sz="2800" b="1" baseline="30000" dirty="0" err="1">
                <a:solidFill>
                  <a:srgbClr val="000000"/>
                </a:solidFill>
              </a:rPr>
              <a:t>Bugwood</a:t>
            </a:r>
            <a:r>
              <a:rPr lang="en-US" sz="2800" b="1" baseline="30000" dirty="0">
                <a:solidFill>
                  <a:srgbClr val="000000"/>
                </a:solidFill>
              </a:rPr>
              <a:t> websites?  </a:t>
            </a:r>
            <a:r>
              <a:rPr lang="en-US" sz="2800" baseline="30000" dirty="0">
                <a:solidFill>
                  <a:srgbClr val="000000"/>
                </a:solidFill>
              </a:rPr>
              <a:t>www.bugwood.org</a:t>
            </a:r>
          </a:p>
          <a:p>
            <a:endParaRPr lang="en-US" sz="2800" b="1" baseline="30000" dirty="0">
              <a:solidFill>
                <a:srgbClr val="000000"/>
              </a:solidFill>
            </a:endParaRPr>
          </a:p>
          <a:p>
            <a:r>
              <a:rPr lang="en-US" sz="2800" b="1" baseline="30000" dirty="0">
                <a:solidFill>
                  <a:srgbClr val="000000"/>
                </a:solidFill>
              </a:rPr>
              <a:t>Additional Questions?</a:t>
            </a:r>
          </a:p>
          <a:p>
            <a:r>
              <a:rPr lang="en-US" sz="2800" baseline="30000" dirty="0" smtClean="0">
                <a:solidFill>
                  <a:srgbClr val="000000"/>
                </a:solidFill>
              </a:rPr>
              <a:t>Contact </a:t>
            </a:r>
            <a:r>
              <a:rPr lang="en-US" sz="2800" baseline="30000" dirty="0">
                <a:solidFill>
                  <a:srgbClr val="000000"/>
                </a:solidFill>
              </a:rPr>
              <a:t>Rebekah Wallace at bekahwal@uga.edu</a:t>
            </a:r>
          </a:p>
        </p:txBody>
      </p:sp>
    </p:spTree>
    <p:extLst>
      <p:ext uri="{BB962C8B-B14F-4D97-AF65-F5344CB8AC3E}">
        <p14:creationId xmlns:p14="http://schemas.microsoft.com/office/powerpoint/2010/main" val="574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8" y="749702"/>
            <a:ext cx="5505784" cy="5011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9314" y="2714708"/>
            <a:ext cx="5939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Download the EDDMapS app on Google Play or the Apple Store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99314" y="2045149"/>
            <a:ext cx="5939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Download EDDMapS App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0867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3"/>
          <a:stretch/>
        </p:blipFill>
        <p:spPr>
          <a:xfrm>
            <a:off x="4490453" y="529658"/>
            <a:ext cx="1892591" cy="31976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2"/>
          <a:stretch/>
        </p:blipFill>
        <p:spPr>
          <a:xfrm>
            <a:off x="6566947" y="525562"/>
            <a:ext cx="1892591" cy="320170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0"/>
          <a:stretch/>
        </p:blipFill>
        <p:spPr>
          <a:xfrm>
            <a:off x="8643436" y="525563"/>
            <a:ext cx="1892591" cy="31929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7"/>
          <a:stretch/>
        </p:blipFill>
        <p:spPr>
          <a:xfrm>
            <a:off x="4824962" y="3102469"/>
            <a:ext cx="1892591" cy="32025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7"/>
          <a:stretch/>
        </p:blipFill>
        <p:spPr>
          <a:xfrm>
            <a:off x="6969558" y="3102469"/>
            <a:ext cx="1892591" cy="32025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17"/>
          <a:stretch/>
        </p:blipFill>
        <p:spPr>
          <a:xfrm>
            <a:off x="9114154" y="3102469"/>
            <a:ext cx="1892591" cy="32025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32411" y="2483156"/>
            <a:ext cx="4194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Getting Started</a:t>
            </a:r>
            <a:endParaRPr lang="en-US" sz="4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6420" y="3252597"/>
            <a:ext cx="3700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Begin by swiping through initial informational slides after downloading the EDDMapS app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652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6"/>
          <a:stretch/>
        </p:blipFill>
        <p:spPr>
          <a:xfrm>
            <a:off x="1542545" y="582662"/>
            <a:ext cx="3271222" cy="55133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3"/>
          <a:stretch/>
        </p:blipFill>
        <p:spPr>
          <a:xfrm>
            <a:off x="3920719" y="1023584"/>
            <a:ext cx="2901856" cy="49069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00659" y="818256"/>
            <a:ext cx="3795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Field Guides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100660" y="1649253"/>
            <a:ext cx="327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Select your state to download state based field guide.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26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6"/>
          <a:stretch/>
        </p:blipFill>
        <p:spPr>
          <a:xfrm>
            <a:off x="1273862" y="401573"/>
            <a:ext cx="3362467" cy="56683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858605" y="377648"/>
            <a:ext cx="70013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Home</a:t>
            </a:r>
          </a:p>
          <a:p>
            <a:r>
              <a:rPr lang="en-US" sz="1600" dirty="0" smtClean="0"/>
              <a:t>Navigation page for reporting observations and finding species information</a:t>
            </a:r>
          </a:p>
          <a:p>
            <a:endParaRPr lang="en-US" sz="1600" dirty="0"/>
          </a:p>
          <a:p>
            <a:r>
              <a:rPr lang="en-US" b="1" dirty="0" smtClean="0"/>
              <a:t>My Species List</a:t>
            </a:r>
          </a:p>
          <a:p>
            <a:r>
              <a:rPr lang="en-US" sz="1600" dirty="0" smtClean="0"/>
              <a:t>Custom list each user can create for quick reporting</a:t>
            </a:r>
          </a:p>
          <a:p>
            <a:endParaRPr lang="en-US" sz="1600" dirty="0"/>
          </a:p>
          <a:p>
            <a:r>
              <a:rPr lang="en-US" b="1" dirty="0" smtClean="0"/>
              <a:t>Queue</a:t>
            </a:r>
          </a:p>
          <a:p>
            <a:r>
              <a:rPr lang="en-US" sz="1600" dirty="0" smtClean="0"/>
              <a:t>Records saved to the app which have not yet been sent to the EDDMapS Database</a:t>
            </a:r>
          </a:p>
          <a:p>
            <a:endParaRPr lang="en-US" sz="1600" dirty="0"/>
          </a:p>
          <a:p>
            <a:r>
              <a:rPr lang="en-US" b="1" dirty="0" smtClean="0"/>
              <a:t>EDDMapS Login</a:t>
            </a:r>
          </a:p>
          <a:p>
            <a:r>
              <a:rPr lang="en-US" sz="1600" dirty="0" smtClean="0"/>
              <a:t>Register with EDDMapS or Login with your username/email and password</a:t>
            </a:r>
          </a:p>
          <a:p>
            <a:endParaRPr lang="en-US" sz="1600" dirty="0"/>
          </a:p>
          <a:p>
            <a:r>
              <a:rPr lang="en-US" b="1" dirty="0" smtClean="0"/>
              <a:t>Change State</a:t>
            </a:r>
          </a:p>
          <a:p>
            <a:r>
              <a:rPr lang="en-US" sz="1600" dirty="0" smtClean="0"/>
              <a:t>Select your state to download a state based field guide</a:t>
            </a:r>
          </a:p>
          <a:p>
            <a:endParaRPr lang="en-US" sz="1600" dirty="0"/>
          </a:p>
          <a:p>
            <a:r>
              <a:rPr lang="en-US" b="1" dirty="0" smtClean="0"/>
              <a:t>Settings</a:t>
            </a:r>
          </a:p>
          <a:p>
            <a:r>
              <a:rPr lang="en-US" sz="1600" dirty="0" smtClean="0"/>
              <a:t>Notifications, selected Field Guide, Dark Mode, Save Report images to gallery</a:t>
            </a:r>
          </a:p>
          <a:p>
            <a:endParaRPr lang="en-US" sz="1600" dirty="0"/>
          </a:p>
          <a:p>
            <a:r>
              <a:rPr lang="en-US" b="1" dirty="0" smtClean="0"/>
              <a:t>Feedback</a:t>
            </a:r>
          </a:p>
          <a:p>
            <a:r>
              <a:rPr lang="en-US" sz="1600" dirty="0" smtClean="0"/>
              <a:t>Provide information about any issues with the app</a:t>
            </a:r>
          </a:p>
          <a:p>
            <a:endParaRPr lang="en-US" sz="1600" dirty="0"/>
          </a:p>
          <a:p>
            <a:r>
              <a:rPr lang="en-US" b="1" dirty="0" smtClean="0"/>
              <a:t>About</a:t>
            </a:r>
          </a:p>
          <a:p>
            <a:r>
              <a:rPr lang="en-US" sz="1600" dirty="0" smtClean="0"/>
              <a:t>An overview of EDDMapS and invasive species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58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62"/>
          <a:stretch/>
        </p:blipFill>
        <p:spPr>
          <a:xfrm>
            <a:off x="659712" y="900754"/>
            <a:ext cx="2848117" cy="48120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3"/>
          <a:stretch/>
        </p:blipFill>
        <p:spPr>
          <a:xfrm>
            <a:off x="6108154" y="832513"/>
            <a:ext cx="2378896" cy="402687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592249" y="3138156"/>
            <a:ext cx="2382452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Login</a:t>
            </a:r>
          </a:p>
          <a:p>
            <a:r>
              <a:rPr lang="en-US" sz="2000" dirty="0" smtClean="0"/>
              <a:t>Sign in to an existing EDDMapS account by using your email address/username and password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5026" y="1980236"/>
            <a:ext cx="3284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Fill in the Registration form with appropriate information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5027" y="609689"/>
            <a:ext cx="32848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</a:rPr>
              <a:t>Register a New Account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75351" y="4470143"/>
            <a:ext cx="286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Private or Public Profile?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8766" y="5154093"/>
            <a:ext cx="3992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*we will not share your information but verifiers may contact you</a:t>
            </a:r>
          </a:p>
        </p:txBody>
      </p:sp>
      <p:sp>
        <p:nvSpPr>
          <p:cNvPr id="14" name="Bent Arrow 13"/>
          <p:cNvSpPr/>
          <p:nvPr/>
        </p:nvSpPr>
        <p:spPr>
          <a:xfrm flipH="1">
            <a:off x="2912876" y="2482923"/>
            <a:ext cx="1367440" cy="819835"/>
          </a:xfrm>
          <a:prstGeom prst="bentArrow">
            <a:avLst>
              <a:gd name="adj1" fmla="val 25000"/>
              <a:gd name="adj2" fmla="val 26665"/>
              <a:gd name="adj3" fmla="val 25000"/>
              <a:gd name="adj4" fmla="val 43750"/>
            </a:avLst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flipH="1">
            <a:off x="8291631" y="3335506"/>
            <a:ext cx="2258088" cy="1110503"/>
          </a:xfrm>
          <a:prstGeom prst="bentArrow">
            <a:avLst>
              <a:gd name="adj1" fmla="val 25000"/>
              <a:gd name="adj2" fmla="val 19906"/>
              <a:gd name="adj3" fmla="val 25000"/>
              <a:gd name="adj4" fmla="val 43750"/>
            </a:avLst>
          </a:prstGeom>
          <a:solidFill>
            <a:srgbClr val="488E1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1315</Words>
  <Application>Microsoft Office PowerPoint</Application>
  <PresentationFormat>Widescreen</PresentationFormat>
  <Paragraphs>157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What is EDDMapS?</vt:lpstr>
      <vt:lpstr>Why use EDDMapS?</vt:lpstr>
      <vt:lpstr>What happens to your EDDMapS records?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UGA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Beyke</dc:creator>
  <cp:lastModifiedBy>Rebekah Danielle Wallace</cp:lastModifiedBy>
  <cp:revision>49</cp:revision>
  <dcterms:created xsi:type="dcterms:W3CDTF">2020-02-27T16:18:40Z</dcterms:created>
  <dcterms:modified xsi:type="dcterms:W3CDTF">2021-03-03T20:35:40Z</dcterms:modified>
</cp:coreProperties>
</file>